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sldIdLst>
    <p:sldId id="256" r:id="rId2"/>
    <p:sldId id="330" r:id="rId3"/>
    <p:sldId id="284" r:id="rId4"/>
    <p:sldId id="331" r:id="rId5"/>
    <p:sldId id="332" r:id="rId6"/>
    <p:sldId id="333" r:id="rId7"/>
    <p:sldId id="334" r:id="rId8"/>
    <p:sldId id="300" r:id="rId9"/>
    <p:sldId id="288" r:id="rId10"/>
    <p:sldId id="297" r:id="rId11"/>
    <p:sldId id="263" r:id="rId12"/>
    <p:sldId id="335" r:id="rId13"/>
    <p:sldId id="272" r:id="rId14"/>
    <p:sldId id="273" r:id="rId15"/>
    <p:sldId id="289" r:id="rId16"/>
    <p:sldId id="302" r:id="rId17"/>
    <p:sldId id="336" r:id="rId18"/>
    <p:sldId id="337" r:id="rId19"/>
    <p:sldId id="338" r:id="rId20"/>
    <p:sldId id="339" r:id="rId21"/>
    <p:sldId id="340" r:id="rId22"/>
    <p:sldId id="341" r:id="rId23"/>
    <p:sldId id="326" r:id="rId24"/>
    <p:sldId id="314" r:id="rId25"/>
    <p:sldId id="313" r:id="rId26"/>
    <p:sldId id="316" r:id="rId27"/>
    <p:sldId id="315" r:id="rId28"/>
    <p:sldId id="317" r:id="rId29"/>
    <p:sldId id="327" r:id="rId30"/>
    <p:sldId id="323" r:id="rId31"/>
    <p:sldId id="324" r:id="rId32"/>
    <p:sldId id="325" r:id="rId33"/>
    <p:sldId id="328" r:id="rId34"/>
    <p:sldId id="329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04F7A52-97DF-D59B-C2C3-D08478EF8EE7}" name="Dmitry Balabka" initials="DB" userId="004848396f504fc4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A41E8F-EA42-44C2-8D9F-3524E03AD796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4FD27-2DEA-4816-8BEA-24CEF69763D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014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34FD27-2DEA-4816-8BEA-24CEF69763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87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708895-050D-9AB8-2872-DEA903ACB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2EF5FA-7071-4944-EA5F-5708363793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225803-98FE-08ED-C39C-C16851D0F3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8E5C9-E4B1-0335-5B9F-B56B3EBFE3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34FD27-2DEA-4816-8BEA-24CEF69763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619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34FD27-2DEA-4816-8BEA-24CEF69763D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205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0E9C4-A072-2782-646A-D3C278035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50A9F5-3087-7660-BF14-7A54C7EAA6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D7C0A5-D2A7-83A9-AC5C-F7C2A5C2B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91A579-8BA3-5346-AEB3-B9ACF1A862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34FD27-2DEA-4816-8BEA-24CEF69763D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868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34FD27-2DEA-4816-8BEA-24CEF69763D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93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E5D86-ABB2-961C-DA73-587424A2C2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D704D3-CB7D-AD3D-173F-9BA07D0AC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CA240-AF0F-D91B-F77A-0364B6B76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DE17-AE41-49A3-8166-654C4D4A0AD2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31130-E940-AA8D-2960-C8E9D7C85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284E2-EF68-347A-CD76-D92648E10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676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A3EFC-271B-F77E-E1AB-E33470139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0174D2-208D-F3EB-D3B0-A6668D0D86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49E3F-539D-BA79-E8D3-0185CB77C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A3D4A-3011-46A6-8D32-E0DE68708F07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95759-B9E1-5794-8468-DC58960AA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EB783-1A2A-1EEB-9DFE-BA862898D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64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144D0D-F598-B7EF-D01F-2D37BBB58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CBDDE-350B-D90A-4418-27B2CBD40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BAE44-10B8-D3ED-96E0-7199FD1E9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56F64-291E-4F33-94CD-4A6E046A4ED3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C08B7-0B5B-F3AC-5311-B50CC6B65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36A326-C284-C307-6E2A-7B6CCF215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90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CDD0F-17D4-8478-9B3A-F78AA7AF9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8FBA0-B4A2-29D5-44A0-7F88079A3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D2A3C-ED9F-0E4E-1FFA-6D5B7087A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82CF-70BC-4CB3-8A2E-EC4F11B7278E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CDC53-FEB6-DEC9-3C01-F4115D5AC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186B1-6817-E6E6-8B90-C42C6D1B4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873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F54F0-21C9-C09F-1BD9-AA2EEDE21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763B54-DAF6-9920-D8FE-16BD24775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E5D11-4207-C5A8-BF72-2EFDAAC41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83A38-9EB9-41A3-9EF1-3A76F6537AC3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E8C60-B12B-A402-F5FE-0E40866BC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8A938-07D2-9BB6-3CE5-5C891A9EF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62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3C967-58E2-4E34-B3DC-5D1231C2B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DE727-DF2F-3CA6-82B9-A10BC60059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70DD1A-8073-2EBB-6928-EBD33C915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913526-D461-DDDC-A64B-3105A91D3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C1DAB-D67C-48EC-8E6E-C81AF0B338C4}" type="datetime1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3802F-BD39-7FFF-0F26-34D7BE3BB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AA781-32A7-11A7-D1A9-7DE3077F2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61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E7824-21DE-650F-E269-951C4F3D3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F81CB-75F8-086D-25B4-CE2F2E2FC0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162E7-7827-FE4A-D43D-C7F7F3C3F2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8D2E40-D539-292D-3D3B-1B5724DD6B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D61FD5-AAB4-CD8E-1AB2-8961E32523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F5F3E6-6E10-31FE-F71B-F15560D50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C8392-3D35-471B-935E-2E450F83AFE6}" type="datetime1">
              <a:rPr lang="en-US" smtClean="0"/>
              <a:t>1/5/2025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136219-A7A8-9909-811C-89734B6EF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B53CF5-B76A-8AD5-BA22-42E52A826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31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49A2-DF16-AA33-7C8C-5BFBCF753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446BB6-236C-4AAF-3586-EFFF6CE71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F40B-0941-4A72-A429-3920443F8A10}" type="datetime1">
              <a:rPr lang="en-US" smtClean="0"/>
              <a:t>1/5/2025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E1821A-42BA-097C-2EEF-F1A40652C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F0A64E-B2FB-194A-2AA2-37E344A57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24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C43B55-419B-39C8-1A31-3E97470EA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7203-B2A5-4F8D-B5A5-3AA88B6725DE}" type="datetime1">
              <a:rPr lang="en-US" smtClean="0"/>
              <a:t>1/5/2025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16962B-D761-1A16-9BCC-43B53969A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A90B43-B2F2-49BE-89DF-70B5F00F3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52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8C3E7-0169-6B11-1703-F5B768971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88DD5-D104-DA87-58AD-9400592BE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324592-D949-59A0-D980-E9C1F4550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D42DB-7BB3-877B-B85B-F6C0EDC2F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C635-C840-422B-9525-F6E8D446B59E}" type="datetime1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D9ACB8-6FE0-6DEB-40E8-665DE6430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DFB6B2-65B0-3705-F549-BF0850433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39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6F9DB-4482-E1F7-09F4-BAB954072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BFCCE-225E-9DC0-55FF-6D5EA87C19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C8E6E7-AE76-AB50-D7EF-682FF008E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50626A-9E27-65D0-D2BC-DE055D857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9712A-488A-4A7E-95BB-2C0504F70578}" type="datetime1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9BABE-C36D-FCA9-62BE-C6C759129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EB2475-2B2A-9F7F-CF3B-17657085E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03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C8C5E-BB7B-57A0-FD24-E5D32E4E1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05C38-DDDA-C973-0DA0-E06BB9021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47D56A-DD7C-627A-975B-F281AD1631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552B5-C7D9-4A06-9995-47BEDBD6AA61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97B45-5852-1FD8-6CA8-3FFC57C5CC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3C7D9-1F19-8A7B-4C4E-AA6175A5F6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50C2E-0F20-4701-8665-A7A3FB4F5C09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78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blog.research.google/2020/02/exploring-transfer-learning-with-t5.html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ugeneyan/open-llms" TargetMode="External"/><Relationship Id="rId2" Type="http://schemas.openxmlformats.org/officeDocument/2006/relationships/hyperlink" Target="https://ai.google.dev/gemma/term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docs/accelerate/index" TargetMode="External"/><Relationship Id="rId13" Type="http://schemas.openxmlformats.org/officeDocument/2006/relationships/hyperlink" Target="https://t5x.readthedocs.io/en/latest/" TargetMode="External"/><Relationship Id="rId3" Type="http://schemas.openxmlformats.org/officeDocument/2006/relationships/hyperlink" Target="https://github.com/microsoft/DeepSpeed" TargetMode="External"/><Relationship Id="rId7" Type="http://schemas.openxmlformats.org/officeDocument/2006/relationships/hyperlink" Target="https://github.com/huggingface/accelerate" TargetMode="External"/><Relationship Id="rId12" Type="http://schemas.openxmlformats.org/officeDocument/2006/relationships/hyperlink" Target="https://github.com/google-research/t5x" TargetMode="External"/><Relationship Id="rId2" Type="http://schemas.openxmlformats.org/officeDocument/2006/relationships/hyperlink" Target="https://www.deepspeed.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docs/peft/index" TargetMode="External"/><Relationship Id="rId11" Type="http://schemas.openxmlformats.org/officeDocument/2006/relationships/hyperlink" Target="https://arxiv.org/abs/2203.17189" TargetMode="External"/><Relationship Id="rId5" Type="http://schemas.openxmlformats.org/officeDocument/2006/relationships/hyperlink" Target="https://github.com/huggingface/peft" TargetMode="External"/><Relationship Id="rId10" Type="http://schemas.openxmlformats.org/officeDocument/2006/relationships/hyperlink" Target="https://github.com/NVIDIA/NeMo" TargetMode="External"/><Relationship Id="rId4" Type="http://schemas.openxmlformats.org/officeDocument/2006/relationships/hyperlink" Target="https://huggingface.co/blog/peft" TargetMode="External"/><Relationship Id="rId9" Type="http://schemas.openxmlformats.org/officeDocument/2006/relationships/hyperlink" Target="https://docs.nvidia.com/deeplearning/nemo/user-guide/docs/en/main/" TargetMode="External"/><Relationship Id="rId14" Type="http://schemas.openxmlformats.org/officeDocument/2006/relationships/hyperlink" Target="https://github.com/google/paxml/tree/main/paxml/docs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bedrock/latest/userguide/models-features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hairy2011.medium.com/tpu-vs-gpu-vs-cerebras-vs-graphcore-a-fair-comparison-between-ml-hardware-3f5a19d89e38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peft/inde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ChatGP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hyperlink" Target="https://en.wikipedia.org/wiki/Fine-tuning_(deep_learning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nthrowiki.at/Neuronales_Netz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openai.com/docs/guides/fine-tuning/when-to-use-fine-tuning" TargetMode="External"/><Relationship Id="rId2" Type="http://schemas.openxmlformats.org/officeDocument/2006/relationships/hyperlink" Target="https://learn.microsoft.com/en-us/azure/ai-services/openai/concepts/fine-tuning-consideration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vectors/documents-paper-files-148079/" TargetMode="External"/><Relationship Id="rId3" Type="http://schemas.openxmlformats.org/officeDocument/2006/relationships/hyperlink" Target="https://huggingface.co/datasets/c4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pngall.com/storage-png/download/53843" TargetMode="External"/><Relationship Id="rId5" Type="http://schemas.openxmlformats.org/officeDocument/2006/relationships/image" Target="../media/image10.png"/><Relationship Id="rId4" Type="http://schemas.openxmlformats.org/officeDocument/2006/relationships/hyperlink" Target="https://pile.eleuther.ai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93D702E-F4E0-47FC-A74C-ECD9647A8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DA8CF-125E-E8EF-24CD-8A58B9074D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851974"/>
            <a:ext cx="9144000" cy="1152663"/>
          </a:xfrm>
        </p:spPr>
        <p:txBody>
          <a:bodyPr>
            <a:normAutofit/>
          </a:bodyPr>
          <a:lstStyle/>
          <a:p>
            <a:r>
              <a:rPr lang="en-US" sz="4400" dirty="0"/>
              <a:t>Fine-tuning de Large Language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2035BE-3E75-B55F-8910-654390C2A6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32" b="30488"/>
          <a:stretch/>
        </p:blipFill>
        <p:spPr>
          <a:xfrm>
            <a:off x="838201" y="10"/>
            <a:ext cx="10484412" cy="3811394"/>
          </a:xfrm>
          <a:custGeom>
            <a:avLst/>
            <a:gdLst/>
            <a:ahLst/>
            <a:cxnLst/>
            <a:rect l="l" t="t" r="r" b="b"/>
            <a:pathLst>
              <a:path w="10484412" h="3811404">
                <a:moveTo>
                  <a:pt x="0" y="3811403"/>
                </a:moveTo>
                <a:lnTo>
                  <a:pt x="10484412" y="3811403"/>
                </a:lnTo>
                <a:lnTo>
                  <a:pt x="10484412" y="3811404"/>
                </a:lnTo>
                <a:lnTo>
                  <a:pt x="0" y="3811404"/>
                </a:lnTo>
                <a:close/>
                <a:moveTo>
                  <a:pt x="181717" y="0"/>
                </a:moveTo>
                <a:lnTo>
                  <a:pt x="10224015" y="0"/>
                </a:lnTo>
                <a:cubicBezTo>
                  <a:pt x="10261561" y="45054"/>
                  <a:pt x="10301611" y="85103"/>
                  <a:pt x="10369193" y="110134"/>
                </a:cubicBezTo>
                <a:cubicBezTo>
                  <a:pt x="10321635" y="167704"/>
                  <a:pt x="10236530" y="182722"/>
                  <a:pt x="10173954" y="222771"/>
                </a:cubicBezTo>
                <a:cubicBezTo>
                  <a:pt x="10168948" y="255310"/>
                  <a:pt x="10269071" y="245298"/>
                  <a:pt x="10241537" y="317887"/>
                </a:cubicBezTo>
                <a:cubicBezTo>
                  <a:pt x="10206494" y="418008"/>
                  <a:pt x="10241537" y="528142"/>
                  <a:pt x="10071328" y="573196"/>
                </a:cubicBezTo>
                <a:cubicBezTo>
                  <a:pt x="10023770" y="668312"/>
                  <a:pt x="10008751" y="820997"/>
                  <a:pt x="10113880" y="913610"/>
                </a:cubicBezTo>
                <a:cubicBezTo>
                  <a:pt x="10271573" y="1048774"/>
                  <a:pt x="10244040" y="1138885"/>
                  <a:pt x="10036285" y="1216478"/>
                </a:cubicBezTo>
                <a:cubicBezTo>
                  <a:pt x="10011255" y="1226491"/>
                  <a:pt x="9978715" y="1231497"/>
                  <a:pt x="9966200" y="1256528"/>
                </a:cubicBezTo>
                <a:cubicBezTo>
                  <a:pt x="9986224" y="1289067"/>
                  <a:pt x="10031280" y="1281557"/>
                  <a:pt x="10063819" y="1289067"/>
                </a:cubicBezTo>
                <a:cubicBezTo>
                  <a:pt x="10211500" y="1324110"/>
                  <a:pt x="10214003" y="1324110"/>
                  <a:pt x="10176457" y="1441752"/>
                </a:cubicBezTo>
                <a:cubicBezTo>
                  <a:pt x="10163942" y="1476795"/>
                  <a:pt x="10188972" y="1491813"/>
                  <a:pt x="10211500" y="1511838"/>
                </a:cubicBezTo>
                <a:cubicBezTo>
                  <a:pt x="10296604" y="1591936"/>
                  <a:pt x="10296604" y="1594439"/>
                  <a:pt x="10206494" y="1664523"/>
                </a:cubicBezTo>
                <a:cubicBezTo>
                  <a:pt x="10181463" y="1684547"/>
                  <a:pt x="10163942" y="1704572"/>
                  <a:pt x="10151426" y="1732106"/>
                </a:cubicBezTo>
                <a:cubicBezTo>
                  <a:pt x="10128899" y="1782166"/>
                  <a:pt x="10128899" y="1822216"/>
                  <a:pt x="10208996" y="1847246"/>
                </a:cubicBezTo>
                <a:cubicBezTo>
                  <a:pt x="10266568" y="1864767"/>
                  <a:pt x="10296604" y="1884791"/>
                  <a:pt x="10299107" y="1939858"/>
                </a:cubicBezTo>
                <a:cubicBezTo>
                  <a:pt x="10299107" y="1987416"/>
                  <a:pt x="10306617" y="2017452"/>
                  <a:pt x="10244040" y="2037477"/>
                </a:cubicBezTo>
                <a:cubicBezTo>
                  <a:pt x="10193979" y="2054998"/>
                  <a:pt x="10178960" y="2090041"/>
                  <a:pt x="10183966" y="2130089"/>
                </a:cubicBezTo>
                <a:cubicBezTo>
                  <a:pt x="10193979" y="2230211"/>
                  <a:pt x="10126396" y="2287781"/>
                  <a:pt x="10013758" y="2335339"/>
                </a:cubicBezTo>
                <a:cubicBezTo>
                  <a:pt x="9908629" y="2377890"/>
                  <a:pt x="9813513" y="2437963"/>
                  <a:pt x="9715893" y="2493030"/>
                </a:cubicBezTo>
                <a:cubicBezTo>
                  <a:pt x="9605758" y="2553103"/>
                  <a:pt x="9480605" y="2590649"/>
                  <a:pt x="9347942" y="2623189"/>
                </a:cubicBezTo>
                <a:cubicBezTo>
                  <a:pt x="9370469" y="2665740"/>
                  <a:pt x="9453071" y="2640710"/>
                  <a:pt x="9460580" y="2700783"/>
                </a:cubicBezTo>
                <a:cubicBezTo>
                  <a:pt x="9255329" y="2753346"/>
                  <a:pt x="9060089" y="2833444"/>
                  <a:pt x="8827305" y="2855971"/>
                </a:cubicBezTo>
                <a:cubicBezTo>
                  <a:pt x="9015035" y="2843456"/>
                  <a:pt x="9182740" y="2908535"/>
                  <a:pt x="9360458" y="2926056"/>
                </a:cubicBezTo>
                <a:cubicBezTo>
                  <a:pt x="9377980" y="2961099"/>
                  <a:pt x="9337930" y="2951087"/>
                  <a:pt x="9322912" y="2958595"/>
                </a:cubicBezTo>
                <a:cubicBezTo>
                  <a:pt x="9307893" y="2963602"/>
                  <a:pt x="9287869" y="2966105"/>
                  <a:pt x="9285366" y="2991135"/>
                </a:cubicBezTo>
                <a:cubicBezTo>
                  <a:pt x="9370469" y="3023675"/>
                  <a:pt x="9478102" y="2998644"/>
                  <a:pt x="9565709" y="3033687"/>
                </a:cubicBezTo>
                <a:cubicBezTo>
                  <a:pt x="9543182" y="3083748"/>
                  <a:pt x="9468090" y="3056214"/>
                  <a:pt x="9435550" y="3096263"/>
                </a:cubicBezTo>
                <a:cubicBezTo>
                  <a:pt x="9518151" y="3101269"/>
                  <a:pt x="9593243" y="3103772"/>
                  <a:pt x="9668335" y="3113784"/>
                </a:cubicBezTo>
                <a:cubicBezTo>
                  <a:pt x="9725905" y="3121294"/>
                  <a:pt x="9740924" y="3163845"/>
                  <a:pt x="9700875" y="3193882"/>
                </a:cubicBezTo>
                <a:cubicBezTo>
                  <a:pt x="9665832" y="3221415"/>
                  <a:pt x="9613268" y="3223918"/>
                  <a:pt x="9565709" y="3236434"/>
                </a:cubicBezTo>
                <a:cubicBezTo>
                  <a:pt x="9232801" y="3319034"/>
                  <a:pt x="8882372" y="3351573"/>
                  <a:pt x="8529440" y="3364088"/>
                </a:cubicBezTo>
                <a:cubicBezTo>
                  <a:pt x="7961245" y="3386616"/>
                  <a:pt x="7393049" y="3394125"/>
                  <a:pt x="6827357" y="3419155"/>
                </a:cubicBezTo>
                <a:cubicBezTo>
                  <a:pt x="6481933" y="3434173"/>
                  <a:pt x="6136510" y="3456701"/>
                  <a:pt x="5788584" y="3456701"/>
                </a:cubicBezTo>
                <a:cubicBezTo>
                  <a:pt x="5415628" y="3456701"/>
                  <a:pt x="5042671" y="3464210"/>
                  <a:pt x="4669714" y="3411646"/>
                </a:cubicBezTo>
                <a:cubicBezTo>
                  <a:pt x="4479481" y="3384113"/>
                  <a:pt x="4279236" y="3396628"/>
                  <a:pt x="4086500" y="3376603"/>
                </a:cubicBezTo>
                <a:cubicBezTo>
                  <a:pt x="3793641" y="3346568"/>
                  <a:pt x="3500782" y="3306518"/>
                  <a:pt x="3210426" y="3256458"/>
                </a:cubicBezTo>
                <a:cubicBezTo>
                  <a:pt x="3117813" y="3241439"/>
                  <a:pt x="3007678" y="3231428"/>
                  <a:pt x="2937592" y="3166348"/>
                </a:cubicBezTo>
                <a:cubicBezTo>
                  <a:pt x="2824954" y="3211403"/>
                  <a:pt x="2757372" y="3131305"/>
                  <a:pt x="2669765" y="3106275"/>
                </a:cubicBezTo>
                <a:cubicBezTo>
                  <a:pt x="2634722" y="3096263"/>
                  <a:pt x="2592169" y="3081245"/>
                  <a:pt x="2597176" y="3048705"/>
                </a:cubicBezTo>
                <a:cubicBezTo>
                  <a:pt x="2604685" y="3006154"/>
                  <a:pt x="2654746" y="2978620"/>
                  <a:pt x="2702304" y="2986130"/>
                </a:cubicBezTo>
                <a:cubicBezTo>
                  <a:pt x="2849986" y="3011160"/>
                  <a:pt x="2985150" y="2948584"/>
                  <a:pt x="3137838" y="2956093"/>
                </a:cubicBezTo>
                <a:cubicBezTo>
                  <a:pt x="3005175" y="2933565"/>
                  <a:pt x="2872513" y="2908535"/>
                  <a:pt x="2739850" y="2886007"/>
                </a:cubicBezTo>
                <a:cubicBezTo>
                  <a:pt x="2940095" y="2863480"/>
                  <a:pt x="3132831" y="2896020"/>
                  <a:pt x="3328071" y="2913541"/>
                </a:cubicBezTo>
                <a:cubicBezTo>
                  <a:pt x="3390647" y="2921050"/>
                  <a:pt x="3485763" y="2968608"/>
                  <a:pt x="3503285" y="2898523"/>
                </a:cubicBezTo>
                <a:cubicBezTo>
                  <a:pt x="3513297" y="2850965"/>
                  <a:pt x="3410671" y="2850965"/>
                  <a:pt x="3350598" y="2838450"/>
                </a:cubicBezTo>
                <a:cubicBezTo>
                  <a:pt x="3090279" y="2785886"/>
                  <a:pt x="2824954" y="2758353"/>
                  <a:pt x="2562133" y="2725813"/>
                </a:cubicBezTo>
                <a:cubicBezTo>
                  <a:pt x="2537102" y="2723310"/>
                  <a:pt x="2504562" y="2725813"/>
                  <a:pt x="2487041" y="2715801"/>
                </a:cubicBezTo>
                <a:cubicBezTo>
                  <a:pt x="2354378" y="2633200"/>
                  <a:pt x="2184170" y="2608170"/>
                  <a:pt x="1998943" y="2548097"/>
                </a:cubicBezTo>
                <a:cubicBezTo>
                  <a:pt x="2116587" y="2515558"/>
                  <a:pt x="2196685" y="2575630"/>
                  <a:pt x="2294304" y="2560612"/>
                </a:cubicBezTo>
                <a:cubicBezTo>
                  <a:pt x="2196685" y="2498036"/>
                  <a:pt x="2079041" y="2488024"/>
                  <a:pt x="1978918" y="2455485"/>
                </a:cubicBezTo>
                <a:cubicBezTo>
                  <a:pt x="1906330" y="2430454"/>
                  <a:pt x="1635999" y="2357866"/>
                  <a:pt x="1595950" y="2335339"/>
                </a:cubicBezTo>
                <a:cubicBezTo>
                  <a:pt x="1473299" y="2267756"/>
                  <a:pt x="1315606" y="2237720"/>
                  <a:pt x="1215483" y="2145108"/>
                </a:cubicBezTo>
                <a:cubicBezTo>
                  <a:pt x="1145398" y="2080028"/>
                  <a:pt x="1025251" y="2095047"/>
                  <a:pt x="942649" y="2049992"/>
                </a:cubicBezTo>
                <a:cubicBezTo>
                  <a:pt x="912613" y="2004937"/>
                  <a:pt x="972686" y="1994925"/>
                  <a:pt x="992711" y="1969894"/>
                </a:cubicBezTo>
                <a:cubicBezTo>
                  <a:pt x="1020244" y="1939858"/>
                  <a:pt x="972686" y="1922337"/>
                  <a:pt x="960170" y="1884791"/>
                </a:cubicBezTo>
                <a:cubicBezTo>
                  <a:pt x="1117863" y="1922337"/>
                  <a:pt x="1268048" y="1944864"/>
                  <a:pt x="1448268" y="1957380"/>
                </a:cubicBezTo>
                <a:cubicBezTo>
                  <a:pt x="1390698" y="1897306"/>
                  <a:pt x="1318109" y="1927343"/>
                  <a:pt x="1270551" y="1904815"/>
                </a:cubicBezTo>
                <a:cubicBezTo>
                  <a:pt x="1238011" y="1889797"/>
                  <a:pt x="1190453" y="1884791"/>
                  <a:pt x="1200466" y="1849749"/>
                </a:cubicBezTo>
                <a:cubicBezTo>
                  <a:pt x="1207974" y="1822216"/>
                  <a:pt x="1248023" y="1824718"/>
                  <a:pt x="1278060" y="1827221"/>
                </a:cubicBezTo>
                <a:cubicBezTo>
                  <a:pt x="1393201" y="1834730"/>
                  <a:pt x="1503336" y="1834730"/>
                  <a:pt x="1615974" y="1764645"/>
                </a:cubicBezTo>
                <a:cubicBezTo>
                  <a:pt x="1338134" y="1669530"/>
                  <a:pt x="1015238" y="1717087"/>
                  <a:pt x="767434" y="1576917"/>
                </a:cubicBezTo>
                <a:cubicBezTo>
                  <a:pt x="802477" y="1531862"/>
                  <a:pt x="852539" y="1554390"/>
                  <a:pt x="890085" y="1559396"/>
                </a:cubicBezTo>
                <a:cubicBezTo>
                  <a:pt x="1132882" y="1591936"/>
                  <a:pt x="2003949" y="1514341"/>
                  <a:pt x="2129102" y="1556893"/>
                </a:cubicBezTo>
                <a:cubicBezTo>
                  <a:pt x="2204195" y="1584426"/>
                  <a:pt x="2286796" y="1594439"/>
                  <a:pt x="2369396" y="1576917"/>
                </a:cubicBezTo>
                <a:cubicBezTo>
                  <a:pt x="2469519" y="1554390"/>
                  <a:pt x="1881298" y="1519347"/>
                  <a:pt x="1746133" y="1421728"/>
                </a:cubicBezTo>
                <a:cubicBezTo>
                  <a:pt x="1678551" y="1374170"/>
                  <a:pt x="1082821" y="1146394"/>
                  <a:pt x="819999" y="1083817"/>
                </a:cubicBezTo>
                <a:cubicBezTo>
                  <a:pt x="857545" y="1041266"/>
                  <a:pt x="952662" y="1066296"/>
                  <a:pt x="940146" y="993707"/>
                </a:cubicBezTo>
                <a:cubicBezTo>
                  <a:pt x="794969" y="956162"/>
                  <a:pt x="627263" y="961168"/>
                  <a:pt x="459558" y="903598"/>
                </a:cubicBezTo>
                <a:cubicBezTo>
                  <a:pt x="537153" y="858543"/>
                  <a:pt x="622257" y="883573"/>
                  <a:pt x="699852" y="868556"/>
                </a:cubicBezTo>
                <a:cubicBezTo>
                  <a:pt x="657300" y="813489"/>
                  <a:pt x="582208" y="823500"/>
                  <a:pt x="522134" y="813489"/>
                </a:cubicBezTo>
                <a:cubicBezTo>
                  <a:pt x="464564" y="803476"/>
                  <a:pt x="349423" y="708360"/>
                  <a:pt x="374453" y="713367"/>
                </a:cubicBezTo>
                <a:cubicBezTo>
                  <a:pt x="607238" y="750912"/>
                  <a:pt x="842526" y="735895"/>
                  <a:pt x="1075312" y="773440"/>
                </a:cubicBezTo>
                <a:cubicBezTo>
                  <a:pt x="1152907" y="785955"/>
                  <a:pt x="1238011" y="810986"/>
                  <a:pt x="1275557" y="728385"/>
                </a:cubicBezTo>
                <a:cubicBezTo>
                  <a:pt x="1285569" y="703355"/>
                  <a:pt x="1278060" y="695846"/>
                  <a:pt x="1385692" y="725882"/>
                </a:cubicBezTo>
                <a:cubicBezTo>
                  <a:pt x="1425741" y="738397"/>
                  <a:pt x="1483311" y="750912"/>
                  <a:pt x="1525863" y="718373"/>
                </a:cubicBezTo>
                <a:cubicBezTo>
                  <a:pt x="1498330" y="678325"/>
                  <a:pt x="1445765" y="690839"/>
                  <a:pt x="1408219" y="680828"/>
                </a:cubicBezTo>
                <a:cubicBezTo>
                  <a:pt x="1305594" y="653294"/>
                  <a:pt x="922624" y="548166"/>
                  <a:pt x="825005" y="518129"/>
                </a:cubicBezTo>
                <a:cubicBezTo>
                  <a:pt x="619754" y="453051"/>
                  <a:pt x="492098" y="475578"/>
                  <a:pt x="286846" y="405492"/>
                </a:cubicBezTo>
                <a:cubicBezTo>
                  <a:pt x="356932" y="407995"/>
                  <a:pt x="336907" y="380462"/>
                  <a:pt x="406993" y="380462"/>
                </a:cubicBezTo>
                <a:cubicBezTo>
                  <a:pt x="437030" y="380462"/>
                  <a:pt x="472073" y="372954"/>
                  <a:pt x="472073" y="342917"/>
                </a:cubicBezTo>
                <a:cubicBezTo>
                  <a:pt x="472073" y="315384"/>
                  <a:pt x="104123" y="170207"/>
                  <a:pt x="156686" y="155188"/>
                </a:cubicBezTo>
                <a:cubicBezTo>
                  <a:pt x="301865" y="115140"/>
                  <a:pt x="667312" y="227777"/>
                  <a:pt x="579705" y="175213"/>
                </a:cubicBezTo>
                <a:cubicBezTo>
                  <a:pt x="447042" y="92613"/>
                  <a:pt x="427018" y="77594"/>
                  <a:pt x="326895" y="67583"/>
                </a:cubicBezTo>
                <a:cubicBezTo>
                  <a:pt x="296858" y="62576"/>
                  <a:pt x="244294" y="35043"/>
                  <a:pt x="181717" y="0"/>
                </a:cubicBezTo>
                <a:close/>
              </a:path>
            </a:pathLst>
          </a:cu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DA27EAED-DE58-75F9-E644-C35029A7C8A7}"/>
              </a:ext>
            </a:extLst>
          </p:cNvPr>
          <p:cNvSpPr txBox="1"/>
          <p:nvPr/>
        </p:nvSpPr>
        <p:spPr>
          <a:xfrm>
            <a:off x="678426" y="5908789"/>
            <a:ext cx="99895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/>
              <a:t>Les diapos </a:t>
            </a:r>
            <a:r>
              <a:rPr lang="fr-FR" dirty="0"/>
              <a:t>sont une version modifiée de :</a:t>
            </a:r>
          </a:p>
          <a:p>
            <a:r>
              <a:rPr lang="fr-FR" dirty="0"/>
              <a:t>https://www.slideshare.net/slideshow/finetuning-large-language-models-by-dmitry-balabka/266993288</a:t>
            </a:r>
          </a:p>
        </p:txBody>
      </p:sp>
    </p:spTree>
    <p:extLst>
      <p:ext uri="{BB962C8B-B14F-4D97-AF65-F5344CB8AC3E}">
        <p14:creationId xmlns:p14="http://schemas.microsoft.com/office/powerpoint/2010/main" val="2358275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571E92-4F2E-2102-9F8B-112C648D8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1A79175-610D-31ED-CFA4-709212179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10</a:t>
            </a:fld>
            <a:endParaRPr lang="en-US"/>
          </a:p>
        </p:txBody>
      </p:sp>
      <p:pic>
        <p:nvPicPr>
          <p:cNvPr id="8" name="Picture 7" descr="A diagram of a computer process&#10;&#10;Description automatically generated">
            <a:extLst>
              <a:ext uri="{FF2B5EF4-FFF2-40B4-BE49-F238E27FC236}">
                <a16:creationId xmlns:a16="http://schemas.microsoft.com/office/drawing/2014/main" id="{5D049A33-F2B0-999A-635C-244ABBE8D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113" y="481781"/>
            <a:ext cx="10725508" cy="565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013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F9F1B21-8A5A-F660-CC3F-0F7515DF9ED2}"/>
              </a:ext>
            </a:extLst>
          </p:cNvPr>
          <p:cNvSpPr txBox="1"/>
          <p:nvPr/>
        </p:nvSpPr>
        <p:spPr>
          <a:xfrm>
            <a:off x="966536" y="6224803"/>
            <a:ext cx="74528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/>
              <a:t>Source: </a:t>
            </a:r>
            <a:r>
              <a:rPr lang="en-US" sz="1100">
                <a:hlinkClick r:id="rId2"/>
              </a:rPr>
              <a:t>https://blog.research.google/2020/02/exploring-transfer-learning-with-t5.html</a:t>
            </a:r>
            <a:r>
              <a:rPr lang="en-US" sz="1100"/>
              <a:t>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ABBAB67-ACCF-8D81-F912-0952B42AA1FE}"/>
              </a:ext>
            </a:extLst>
          </p:cNvPr>
          <p:cNvGrpSpPr/>
          <p:nvPr/>
        </p:nvGrpSpPr>
        <p:grpSpPr>
          <a:xfrm>
            <a:off x="838200" y="1975266"/>
            <a:ext cx="10515598" cy="3589193"/>
            <a:chOff x="838200" y="1975266"/>
            <a:chExt cx="10515598" cy="358919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F938B0D-E851-3721-86C9-498BC5D0D44A}"/>
                </a:ext>
              </a:extLst>
            </p:cNvPr>
            <p:cNvGrpSpPr/>
            <p:nvPr/>
          </p:nvGrpSpPr>
          <p:grpSpPr>
            <a:xfrm>
              <a:off x="838200" y="1975266"/>
              <a:ext cx="10048887" cy="3589193"/>
              <a:chOff x="129395" y="1804843"/>
              <a:chExt cx="10048887" cy="3589193"/>
            </a:xfrm>
          </p:grpSpPr>
          <p:pic>
            <p:nvPicPr>
              <p:cNvPr id="3" name="Picture 2" descr="Google AI Blog: Exploring Transfer Learning with T5: the Text-To-Text  Transfer Transformer">
                <a:extLst>
                  <a:ext uri="{FF2B5EF4-FFF2-40B4-BE49-F238E27FC236}">
                    <a16:creationId xmlns:a16="http://schemas.microsoft.com/office/drawing/2014/main" id="{2F454CFE-01B1-43A1-1FC0-E1F9DC64A69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23" y="1804843"/>
                <a:ext cx="8781459" cy="358919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Arrow: Right 4">
                <a:extLst>
                  <a:ext uri="{FF2B5EF4-FFF2-40B4-BE49-F238E27FC236}">
                    <a16:creationId xmlns:a16="http://schemas.microsoft.com/office/drawing/2014/main" id="{C923F72A-4339-9C9E-C988-BA28357EE848}"/>
                  </a:ext>
                </a:extLst>
              </p:cNvPr>
              <p:cNvSpPr/>
              <p:nvPr/>
            </p:nvSpPr>
            <p:spPr>
              <a:xfrm>
                <a:off x="129396" y="1906438"/>
                <a:ext cx="1682151" cy="1820173"/>
              </a:xfrm>
              <a:prstGeom prst="rightArrow">
                <a:avLst>
                  <a:gd name="adj1" fmla="val 69905"/>
                  <a:gd name="adj2" fmla="val 50000"/>
                </a:avLst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/>
                  <a:t>Terabytes</a:t>
                </a:r>
                <a:r>
                  <a:rPr lang="en-US" sz="1400"/>
                  <a:t> of input data</a:t>
                </a:r>
              </a:p>
            </p:txBody>
          </p:sp>
          <p:sp>
            <p:nvSpPr>
              <p:cNvPr id="6" name="Arrow: Right 5">
                <a:extLst>
                  <a:ext uri="{FF2B5EF4-FFF2-40B4-BE49-F238E27FC236}">
                    <a16:creationId xmlns:a16="http://schemas.microsoft.com/office/drawing/2014/main" id="{DABB6EC0-7729-0FB4-9DB1-A360412CB07C}"/>
                  </a:ext>
                </a:extLst>
              </p:cNvPr>
              <p:cNvSpPr/>
              <p:nvPr/>
            </p:nvSpPr>
            <p:spPr>
              <a:xfrm>
                <a:off x="129395" y="4562672"/>
                <a:ext cx="1682152" cy="813127"/>
              </a:xfrm>
              <a:prstGeom prst="rightArrow">
                <a:avLst>
                  <a:gd name="adj1" fmla="val 56135"/>
                  <a:gd name="adj2" fmla="val 105098"/>
                </a:avLst>
              </a:prstGeom>
              <a:ln w="28575"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/>
                  <a:t>Thousands</a:t>
                </a:r>
                <a:r>
                  <a:rPr lang="en-US" sz="1400"/>
                  <a:t> of examples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8E41202-A846-E91E-A5E9-F1DD078C486E}"/>
                  </a:ext>
                </a:extLst>
              </p:cNvPr>
              <p:cNvSpPr txBox="1"/>
              <p:nvPr/>
            </p:nvSpPr>
            <p:spPr>
              <a:xfrm>
                <a:off x="7837715" y="3787322"/>
                <a:ext cx="22486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i="1" dirty="0">
                    <a:highlight>
                      <a:srgbClr val="FFFF00"/>
                    </a:highlight>
                  </a:rPr>
                  <a:t>Unsupervised learning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2F61265-7E8C-08B4-6523-1C5DCC0CF828}"/>
                  </a:ext>
                </a:extLst>
              </p:cNvPr>
              <p:cNvSpPr txBox="1"/>
              <p:nvPr/>
            </p:nvSpPr>
            <p:spPr>
              <a:xfrm>
                <a:off x="7828384" y="4252147"/>
                <a:ext cx="22486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i="1" dirty="0">
                    <a:highlight>
                      <a:srgbClr val="FFFF00"/>
                    </a:highlight>
                  </a:rPr>
                  <a:t>Supervised learning</a:t>
                </a:r>
              </a:p>
            </p:txBody>
          </p:sp>
        </p:grpSp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EED09C59-5C83-04C8-0CD9-C9277EE7D06F}"/>
                </a:ext>
              </a:extLst>
            </p:cNvPr>
            <p:cNvSpPr/>
            <p:nvPr/>
          </p:nvSpPr>
          <p:spPr>
            <a:xfrm rot="5400000">
              <a:off x="9572090" y="3485620"/>
              <a:ext cx="3230041" cy="333375"/>
            </a:xfrm>
            <a:prstGeom prst="rightArrow">
              <a:avLst>
                <a:gd name="adj1" fmla="val 42116"/>
                <a:gd name="adj2" fmla="val 119473"/>
              </a:avLst>
            </a:prstGeom>
            <a:ln w="28575"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549E2163-C3A9-629D-809B-CD03A3564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11</a:t>
            </a:fld>
            <a:endParaRPr lang="en-US"/>
          </a:p>
        </p:txBody>
      </p:sp>
      <p:sp>
        <p:nvSpPr>
          <p:cNvPr id="15" name="Title 45">
            <a:extLst>
              <a:ext uri="{FF2B5EF4-FFF2-40B4-BE49-F238E27FC236}">
                <a16:creationId xmlns:a16="http://schemas.microsoft.com/office/drawing/2014/main" id="{0C2F4DBB-46D8-819C-94BB-2F8B8AAB5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17826" cy="1325563"/>
          </a:xfrm>
        </p:spPr>
        <p:txBody>
          <a:bodyPr>
            <a:normAutofit/>
          </a:bodyPr>
          <a:lstStyle/>
          <a:p>
            <a:r>
              <a:rPr lang="fr-FR" sz="3600" dirty="0"/>
              <a:t>Différence entre le pré-entraînement et </a:t>
            </a:r>
            <a:r>
              <a:rPr lang="en-US" sz="3600" dirty="0"/>
              <a:t>le fine-tuning 2/2</a:t>
            </a:r>
          </a:p>
        </p:txBody>
      </p:sp>
    </p:spTree>
    <p:extLst>
      <p:ext uri="{BB962C8B-B14F-4D97-AF65-F5344CB8AC3E}">
        <p14:creationId xmlns:p14="http://schemas.microsoft.com/office/powerpoint/2010/main" val="2602615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A57E4-6CE4-0164-3FEC-2E2B7FFFB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10A1-58D9-C8F6-7F7D-A53F5A9BC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altLang="fr-FR" dirty="0"/>
              <a:t>LLMs open-source pré-entrainés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1DD59-03C3-AE55-1979-FD61E2B6C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130009"/>
          </a:xfrm>
        </p:spPr>
        <p:txBody>
          <a:bodyPr>
            <a:normAutofit fontScale="92500"/>
          </a:bodyPr>
          <a:lstStyle/>
          <a:p>
            <a:r>
              <a:rPr lang="fr-FR" dirty="0"/>
              <a:t>Considérez les licences qui permettent des cas d'utilisation commerciaux.</a:t>
            </a:r>
          </a:p>
          <a:p>
            <a:r>
              <a:rPr lang="fr-FR" dirty="0"/>
              <a:t>Un LLM plus grand possède de plus grandes capacités, mais il nécessite également plus de ressources de calcul.</a:t>
            </a:r>
          </a:p>
          <a:p>
            <a:r>
              <a:rPr lang="fr-FR" dirty="0"/>
              <a:t>Une fenêtre de contexte plus grande permet d'ajouter plus d'informations dans le contexte.</a:t>
            </a:r>
          </a:p>
          <a:p>
            <a:r>
              <a:rPr lang="fr-FR" dirty="0"/>
              <a:t>Les modèles attractifs :</a:t>
            </a:r>
          </a:p>
          <a:p>
            <a:pPr lvl="1"/>
            <a:r>
              <a:rPr lang="fr-FR" dirty="0"/>
              <a:t>Mistral avec 7B params, 4096 </a:t>
            </a:r>
            <a:r>
              <a:rPr lang="fr-FR" dirty="0" err="1"/>
              <a:t>tokens</a:t>
            </a:r>
            <a:r>
              <a:rPr lang="fr-FR" dirty="0"/>
              <a:t> et une fenêtre glissante de 16K, Licence Apache 2.0</a:t>
            </a:r>
          </a:p>
          <a:p>
            <a:pPr lvl="1"/>
            <a:r>
              <a:rPr lang="fr-FR" dirty="0"/>
              <a:t>Gemma avec 7B params, 8192 </a:t>
            </a:r>
            <a:r>
              <a:rPr lang="fr-FR" dirty="0" err="1"/>
              <a:t>tokens</a:t>
            </a:r>
            <a:r>
              <a:rPr lang="fr-FR" dirty="0"/>
              <a:t>, </a:t>
            </a:r>
            <a:r>
              <a:rPr lang="fr-FR" dirty="0">
                <a:hlinkClick r:id="rId2"/>
              </a:rPr>
              <a:t>Conditions d'utilisation de Gemma de Google</a:t>
            </a:r>
            <a:endParaRPr lang="fr-FR" dirty="0"/>
          </a:p>
          <a:p>
            <a:pPr lvl="1"/>
            <a:r>
              <a:rPr lang="fr-FR" dirty="0"/>
              <a:t>Meta Llama2 7B.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6E43A9-8B96-94A9-DF1D-4437EA223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E194A0-FD3F-0F5F-7895-E4E6BBE457E7}"/>
              </a:ext>
            </a:extLst>
          </p:cNvPr>
          <p:cNvSpPr txBox="1"/>
          <p:nvPr/>
        </p:nvSpPr>
        <p:spPr>
          <a:xfrm>
            <a:off x="838200" y="5953760"/>
            <a:ext cx="10144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 savoir plus: </a:t>
            </a:r>
            <a:r>
              <a:rPr lang="en-US" dirty="0">
                <a:hlinkClick r:id="rId3"/>
              </a:rPr>
              <a:t>https://github.com/eugeneyan/open-llms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44690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4582F-E0B1-CD2F-B6F7-B2025685E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Bibliothèques pour le fine-tuning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99246AA-C514-F59F-0BF0-3AA5B8BA0D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6848524"/>
              </p:ext>
            </p:extLst>
          </p:nvPr>
        </p:nvGraphicFramePr>
        <p:xfrm>
          <a:off x="838199" y="1668307"/>
          <a:ext cx="9754172" cy="3820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52868">
                  <a:extLst>
                    <a:ext uri="{9D8B030D-6E8A-4147-A177-3AD203B41FA5}">
                      <a16:colId xmlns:a16="http://schemas.microsoft.com/office/drawing/2014/main" val="3276851783"/>
                    </a:ext>
                  </a:extLst>
                </a:gridCol>
                <a:gridCol w="1583624">
                  <a:extLst>
                    <a:ext uri="{9D8B030D-6E8A-4147-A177-3AD203B41FA5}">
                      <a16:colId xmlns:a16="http://schemas.microsoft.com/office/drawing/2014/main" val="829611320"/>
                    </a:ext>
                  </a:extLst>
                </a:gridCol>
                <a:gridCol w="974290">
                  <a:extLst>
                    <a:ext uri="{9D8B030D-6E8A-4147-A177-3AD203B41FA5}">
                      <a16:colId xmlns:a16="http://schemas.microsoft.com/office/drawing/2014/main" val="3267386101"/>
                    </a:ext>
                  </a:extLst>
                </a:gridCol>
                <a:gridCol w="717754">
                  <a:extLst>
                    <a:ext uri="{9D8B030D-6E8A-4147-A177-3AD203B41FA5}">
                      <a16:colId xmlns:a16="http://schemas.microsoft.com/office/drawing/2014/main" val="1634527753"/>
                    </a:ext>
                  </a:extLst>
                </a:gridCol>
                <a:gridCol w="1278194">
                  <a:extLst>
                    <a:ext uri="{9D8B030D-6E8A-4147-A177-3AD203B41FA5}">
                      <a16:colId xmlns:a16="http://schemas.microsoft.com/office/drawing/2014/main" val="134234955"/>
                    </a:ext>
                  </a:extLst>
                </a:gridCol>
                <a:gridCol w="2470898">
                  <a:extLst>
                    <a:ext uri="{9D8B030D-6E8A-4147-A177-3AD203B41FA5}">
                      <a16:colId xmlns:a16="http://schemas.microsoft.com/office/drawing/2014/main" val="285465240"/>
                    </a:ext>
                  </a:extLst>
                </a:gridCol>
                <a:gridCol w="1376544">
                  <a:extLst>
                    <a:ext uri="{9D8B030D-6E8A-4147-A177-3AD203B41FA5}">
                      <a16:colId xmlns:a16="http://schemas.microsoft.com/office/drawing/2014/main" val="2390232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400"/>
                        <a:t>Nom de la bibliothèque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Entreprise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/>
                        <a:t>Popularité</a:t>
                      </a:r>
                      <a:r>
                        <a:rPr lang="en-US" sz="1400" dirty="0"/>
                        <a:t> 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PEFT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DL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/>
                        <a:t>Modèles LLM supportés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Liens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5157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Deep Speed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Microsoft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31.5k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PyTorch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 lot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hlinkClick r:id="rId2"/>
                        </a:rPr>
                        <a:t>docs</a:t>
                      </a:r>
                      <a:r>
                        <a:rPr lang="en-US" sz="1400"/>
                        <a:t>, </a:t>
                      </a:r>
                      <a:r>
                        <a:rPr lang="en-US" sz="1400">
                          <a:hlinkClick r:id="rId3"/>
                        </a:rPr>
                        <a:t>github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0693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PEFT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HuggingFace🤗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12.7k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PyTorch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LLaMA, Mistral, T5, GPT, others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hlinkClick r:id="rId4"/>
                        </a:rPr>
                        <a:t>blog</a:t>
                      </a:r>
                      <a:r>
                        <a:rPr lang="en-US" sz="1400"/>
                        <a:t>, </a:t>
                      </a:r>
                      <a:r>
                        <a:rPr lang="en-US" sz="1400">
                          <a:hlinkClick r:id="rId5"/>
                        </a:rPr>
                        <a:t>github</a:t>
                      </a:r>
                      <a:r>
                        <a:rPr lang="en-US" sz="1400"/>
                        <a:t>, </a:t>
                      </a:r>
                      <a:r>
                        <a:rPr lang="en-US" sz="1400">
                          <a:hlinkClick r:id="rId6"/>
                        </a:rPr>
                        <a:t>docs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87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Accelerate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HuggingFace🤗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6.6k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lv-LV"/>
                        <a:t>✖️</a:t>
                      </a:r>
                      <a:endParaRPr lang="en-US"/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PyTorch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 lot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hlinkClick r:id="rId7"/>
                        </a:rPr>
                        <a:t>github</a:t>
                      </a:r>
                      <a:r>
                        <a:rPr lang="en-US" sz="1400"/>
                        <a:t>, </a:t>
                      </a:r>
                      <a:r>
                        <a:rPr lang="en-US" sz="1400">
                          <a:hlinkClick r:id="rId8"/>
                        </a:rPr>
                        <a:t>docs 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98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NeMo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Nvidia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9.4k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✅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PyTorch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LLaMA, Falcon, T5, GPT, others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hlinkClick r:id="rId9"/>
                        </a:rPr>
                        <a:t>docs</a:t>
                      </a:r>
                      <a:r>
                        <a:rPr lang="en-US" sz="1400"/>
                        <a:t>, </a:t>
                      </a:r>
                      <a:r>
                        <a:rPr lang="en-US" sz="1400">
                          <a:hlinkClick r:id="rId10"/>
                        </a:rPr>
                        <a:t>github</a:t>
                      </a:r>
                      <a:r>
                        <a:rPr lang="en-US" sz="1400"/>
                        <a:t>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476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T5X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Google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2.3k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JAX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T5 and some others</a:t>
                      </a:r>
                      <a:r>
                        <a:rPr lang="lv-LV"/>
                        <a:t>, </a:t>
                      </a:r>
                      <a:r>
                        <a:rPr lang="en-US"/>
                        <a:t>PaLM</a:t>
                      </a:r>
                      <a:r>
                        <a:rPr lang="lv-LV"/>
                        <a:t>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hlinkClick r:id="rId11"/>
                        </a:rPr>
                        <a:t>paper</a:t>
                      </a:r>
                      <a:r>
                        <a:rPr lang="en-US" sz="1400"/>
                        <a:t>, </a:t>
                      </a:r>
                      <a:r>
                        <a:rPr lang="en-US" sz="1400">
                          <a:hlinkClick r:id="rId12"/>
                        </a:rPr>
                        <a:t>github</a:t>
                      </a:r>
                      <a:r>
                        <a:rPr lang="en-US" sz="1400"/>
                        <a:t>, </a:t>
                      </a:r>
                      <a:r>
                        <a:rPr lang="en-US" sz="1400">
                          <a:hlinkClick r:id="rId13"/>
                        </a:rPr>
                        <a:t>docs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350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Paxml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Google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0.3k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JAX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lv-LV"/>
                        <a:t>PaLM-2*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hlinkClick r:id="rId14"/>
                        </a:rPr>
                        <a:t>docs</a:t>
                      </a:r>
                      <a:r>
                        <a:rPr lang="en-US" sz="1400" dirty="0"/>
                        <a:t>, </a:t>
                      </a:r>
                      <a:r>
                        <a:rPr lang="en-US" sz="1400" dirty="0" err="1">
                          <a:hlinkClick r:id="rId14"/>
                        </a:rPr>
                        <a:t>github</a:t>
                      </a:r>
                      <a:r>
                        <a:rPr lang="en-US" sz="14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019804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B7842-3ABD-7E09-5109-7B5B41AA4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810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7157A-6778-5E7C-AA3F-EE66E2CE9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Fine-tuning supervisé dans le cloud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2B9126-E423-58CA-5A8B-AB8248A72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4C53963-5A98-5B6E-BA4D-D1ED48BC12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6075749"/>
              </p:ext>
            </p:extLst>
          </p:nvPr>
        </p:nvGraphicFramePr>
        <p:xfrm>
          <a:off x="838198" y="1825625"/>
          <a:ext cx="10515600" cy="2966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987298">
                  <a:extLst>
                    <a:ext uri="{9D8B030D-6E8A-4147-A177-3AD203B41FA5}">
                      <a16:colId xmlns:a16="http://schemas.microsoft.com/office/drawing/2014/main" val="1238723428"/>
                    </a:ext>
                  </a:extLst>
                </a:gridCol>
                <a:gridCol w="8528302">
                  <a:extLst>
                    <a:ext uri="{9D8B030D-6E8A-4147-A177-3AD203B41FA5}">
                      <a16:colId xmlns:a16="http://schemas.microsoft.com/office/drawing/2014/main" val="993064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Cloud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LLM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768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Azure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GPT, Llama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992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AWS Bedrock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Amazon Titan,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Anthropic 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Cloude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Cohere Command, Meta Llama</a:t>
                      </a:r>
                      <a:r>
                        <a:rPr lang="en-US" dirty="0"/>
                        <a:t> [</a:t>
                      </a:r>
                      <a:r>
                        <a:rPr lang="en-US" dirty="0">
                          <a:hlinkClick r:id="rId2"/>
                        </a:rPr>
                        <a:t>link</a:t>
                      </a:r>
                      <a:r>
                        <a:rPr lang="en-US" dirty="0"/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291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GCP Vertex 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PaLM</a:t>
                      </a:r>
                      <a:r>
                        <a:rPr lang="en-US" dirty="0"/>
                        <a:t> 🌴, Gemma, T5, Gemini**</a:t>
                      </a:r>
                      <a:r>
                        <a:rPr lang="ru-RU" dirty="0"/>
                        <a:t>, </a:t>
                      </a:r>
                      <a:r>
                        <a:rPr lang="en-US" dirty="0"/>
                        <a:t>Llama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543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OpenAI Platform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8583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Anthropic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Claude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392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860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MosaicML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0223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5218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B2ACFBDA-F33E-BE2E-D644-4A204DBF8E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231552" y="3042390"/>
            <a:ext cx="4711277" cy="3533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NVIDIA A100 | NVIDIA">
            <a:extLst>
              <a:ext uri="{FF2B5EF4-FFF2-40B4-BE49-F238E27FC236}">
                <a16:creationId xmlns:a16="http://schemas.microsoft.com/office/drawing/2014/main" id="{243C80F3-8583-AF8A-190C-2C54A7D74B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93" t="8251" r="20624" b="9308"/>
          <a:stretch/>
        </p:blipFill>
        <p:spPr bwMode="auto">
          <a:xfrm>
            <a:off x="7946567" y="0"/>
            <a:ext cx="4071266" cy="316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36C521-99C4-E366-17AF-392F3EE49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Matériel pour les besoins industriels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398A2-DCD6-AFC2-4A53-896F9B8AF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9D2CBB-6A6E-73C1-3C91-D5C9BFCA4456}"/>
              </a:ext>
            </a:extLst>
          </p:cNvPr>
          <p:cNvSpPr txBox="1"/>
          <p:nvPr/>
        </p:nvSpPr>
        <p:spPr>
          <a:xfrm>
            <a:off x="838200" y="6152773"/>
            <a:ext cx="7167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 savoir plus: </a:t>
            </a:r>
            <a:r>
              <a:rPr lang="en-US" dirty="0">
                <a:hlinkClick r:id="rId4"/>
              </a:rPr>
              <a:t>https://khairy2011.medium.com/tpu-vs-gpu-vs-cerebras-vs-graphcore-a-fair-comparison-between-ml-hardware-3f5a19d89e38</a:t>
            </a:r>
            <a:r>
              <a:rPr lang="en-US" dirty="0"/>
              <a:t> 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3DD99BC8-1305-7B2D-892A-48CEF9638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683477" cy="4351338"/>
          </a:xfrm>
        </p:spPr>
        <p:txBody>
          <a:bodyPr>
            <a:normAutofit fontScale="85000" lnSpcReduction="20000"/>
          </a:bodyPr>
          <a:lstStyle/>
          <a:p>
            <a:r>
              <a:rPr lang="fr-FR" dirty="0"/>
              <a:t>GPU </a:t>
            </a:r>
            <a:r>
              <a:rPr lang="fr-FR" dirty="0" err="1"/>
              <a:t>Nvidia</a:t>
            </a:r>
            <a:endParaRPr lang="fr-FR" dirty="0"/>
          </a:p>
          <a:p>
            <a:pPr lvl="1"/>
            <a:r>
              <a:rPr lang="fr-FR" dirty="0"/>
              <a:t>H100 jusqu'à 80 Go de RAM</a:t>
            </a:r>
          </a:p>
          <a:p>
            <a:pPr lvl="1"/>
            <a:r>
              <a:rPr lang="fr-FR" dirty="0"/>
              <a:t>Prend en charge tous les </a:t>
            </a:r>
            <a:r>
              <a:rPr lang="fr-FR" dirty="0" err="1"/>
              <a:t>frameworks</a:t>
            </a:r>
            <a:endParaRPr lang="fr-FR" dirty="0"/>
          </a:p>
          <a:p>
            <a:pPr lvl="1"/>
            <a:r>
              <a:rPr lang="fr-FR" dirty="0"/>
              <a:t>Disponible dans n'importe quel cloud</a:t>
            </a:r>
          </a:p>
          <a:p>
            <a:pPr lvl="1"/>
            <a:r>
              <a:rPr lang="fr-FR" dirty="0"/>
              <a:t>Nécessite </a:t>
            </a:r>
            <a:r>
              <a:rPr lang="fr-FR" dirty="0" err="1"/>
              <a:t>NVLink</a:t>
            </a:r>
            <a:r>
              <a:rPr lang="fr-FR" dirty="0"/>
              <a:t>/</a:t>
            </a:r>
            <a:r>
              <a:rPr lang="fr-FR" dirty="0" err="1"/>
              <a:t>NVSwitch</a:t>
            </a:r>
            <a:r>
              <a:rPr lang="fr-FR" dirty="0"/>
              <a:t> pour un parallélisme efficace des données/modèles</a:t>
            </a:r>
          </a:p>
          <a:p>
            <a:pPr lvl="1"/>
            <a:r>
              <a:rPr lang="fr-FR" dirty="0"/>
              <a:t>Possibilité sur site</a:t>
            </a:r>
          </a:p>
          <a:p>
            <a:pPr lvl="1"/>
            <a:endParaRPr lang="en-US" dirty="0"/>
          </a:p>
          <a:p>
            <a:r>
              <a:rPr lang="en-US" dirty="0"/>
              <a:t>TPU</a:t>
            </a:r>
            <a:r>
              <a:rPr lang="fr-FR" dirty="0"/>
              <a:t> </a:t>
            </a:r>
            <a:r>
              <a:rPr lang="en-US" dirty="0"/>
              <a:t>Google</a:t>
            </a:r>
          </a:p>
          <a:p>
            <a:pPr lvl="1"/>
            <a:r>
              <a:rPr lang="fr-FR" dirty="0"/>
              <a:t>Plus rentable</a:t>
            </a:r>
          </a:p>
          <a:p>
            <a:pPr lvl="1"/>
            <a:r>
              <a:rPr lang="fr-FR" dirty="0"/>
              <a:t>V3-8 jusqu'à 128 Go de RAM</a:t>
            </a:r>
          </a:p>
          <a:p>
            <a:pPr lvl="1"/>
            <a:r>
              <a:rPr lang="fr-FR" dirty="0"/>
              <a:t>Supporte uniquement XLA : </a:t>
            </a:r>
            <a:r>
              <a:rPr lang="fr-FR" dirty="0" err="1"/>
              <a:t>Jax</a:t>
            </a:r>
            <a:r>
              <a:rPr lang="fr-FR" dirty="0"/>
              <a:t>, </a:t>
            </a:r>
            <a:r>
              <a:rPr lang="fr-FR" dirty="0" err="1"/>
              <a:t>PyTorch</a:t>
            </a:r>
            <a:r>
              <a:rPr lang="fr-FR" dirty="0"/>
              <a:t>/XLA, TF</a:t>
            </a:r>
          </a:p>
          <a:p>
            <a:pPr lvl="1"/>
            <a:r>
              <a:rPr lang="fr-FR" dirty="0"/>
              <a:t>Verrouillage GCP</a:t>
            </a:r>
          </a:p>
          <a:p>
            <a:pPr lvl="1"/>
            <a:r>
              <a:rPr lang="fr-FR" dirty="0"/>
              <a:t>Supporte le parallélisme des données/modèles prêt à l'emploi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14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E372ACF-D086-127A-7A5C-4F76E1779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55FC0-F65F-3C2A-961E-FDC6038C5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7167E29-6F07-57D5-3C3A-C03C589F34E6}"/>
              </a:ext>
            </a:extLst>
          </p:cNvPr>
          <p:cNvSpPr txBox="1">
            <a:spLocks/>
          </p:cNvSpPr>
          <p:nvPr/>
        </p:nvSpPr>
        <p:spPr>
          <a:xfrm>
            <a:off x="838200" y="405446"/>
            <a:ext cx="7406248" cy="538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65086B-9975-3898-2097-7F89EA4E7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Dataset preparation</a:t>
            </a:r>
          </a:p>
        </p:txBody>
      </p:sp>
      <p:sp>
        <p:nvSpPr>
          <p:cNvPr id="3" name="Content Placeholder 19">
            <a:extLst>
              <a:ext uri="{FF2B5EF4-FFF2-40B4-BE49-F238E27FC236}">
                <a16:creationId xmlns:a16="http://schemas.microsoft.com/office/drawing/2014/main" id="{21017354-E92D-8591-BC73-332BFD2FF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96716" cy="4351338"/>
          </a:xfrm>
        </p:spPr>
        <p:txBody>
          <a:bodyPr>
            <a:norm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en-GB" sz="2200" dirty="0">
                <a:cs typeface="Arial"/>
              </a:rPr>
              <a:t>Collect instruction-response pairs</a:t>
            </a:r>
            <a:endParaRPr lang="en-US" sz="2200" dirty="0">
              <a:cs typeface="Arial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en-GB" sz="2200" dirty="0">
                <a:cs typeface="Arial"/>
              </a:rPr>
              <a:t>Concatenate pairs (add prompt template, if required)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en-GB" sz="2200" dirty="0">
                <a:cs typeface="Arial"/>
              </a:rPr>
              <a:t>Tokenization: Pad, Truncate</a:t>
            </a: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en-GB" sz="2200" dirty="0">
                <a:cs typeface="Arial"/>
              </a:rPr>
              <a:t>Split into train/test</a:t>
            </a:r>
          </a:p>
        </p:txBody>
      </p:sp>
    </p:spTree>
    <p:extLst>
      <p:ext uri="{BB962C8B-B14F-4D97-AF65-F5344CB8AC3E}">
        <p14:creationId xmlns:p14="http://schemas.microsoft.com/office/powerpoint/2010/main" val="3520800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ED57E1-82F7-D760-8B21-9A0CC7411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A958F1-CBA4-C09B-1EEC-4D73892EA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Méthodes de fine-tuning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23D310-4864-5A40-A55C-11ED28957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3075"/>
            <a:ext cx="10515600" cy="4351338"/>
          </a:xfrm>
        </p:spPr>
        <p:txBody>
          <a:bodyPr>
            <a:normAutofit/>
          </a:bodyPr>
          <a:lstStyle/>
          <a:p>
            <a:r>
              <a:rPr lang="fr-FR" b="1" dirty="0"/>
              <a:t>Full fine-tuning : </a:t>
            </a:r>
            <a:r>
              <a:rPr lang="fr-FR" dirty="0"/>
              <a:t>met à jour tous les paramètres.</a:t>
            </a:r>
          </a:p>
          <a:p>
            <a:r>
              <a:rPr lang="fr-FR" b="1" dirty="0"/>
              <a:t>PEFT</a:t>
            </a:r>
            <a:r>
              <a:rPr lang="fr-FR" dirty="0"/>
              <a:t> (</a:t>
            </a:r>
            <a:r>
              <a:rPr lang="fr-FR" dirty="0" err="1"/>
              <a:t>Parameter</a:t>
            </a:r>
            <a:r>
              <a:rPr lang="fr-FR" dirty="0"/>
              <a:t>-Efficient Fine-Tuning) : met à jour un petit nombre de paramètres (</a:t>
            </a:r>
            <a:r>
              <a:rPr lang="fr-FR" b="1" dirty="0"/>
              <a:t>supplémentaires</a:t>
            </a:r>
            <a:r>
              <a:rPr lang="fr-FR" dirty="0"/>
              <a:t>) du modèle :</a:t>
            </a:r>
          </a:p>
          <a:p>
            <a:pPr lvl="1"/>
            <a:r>
              <a:rPr lang="fr-FR" b="1" dirty="0"/>
              <a:t>Réduit les coûts computationnels et de stockage </a:t>
            </a:r>
            <a:r>
              <a:rPr lang="fr-FR" dirty="0"/>
              <a:t>de manière significative .</a:t>
            </a:r>
          </a:p>
          <a:p>
            <a:pPr lvl="1"/>
            <a:r>
              <a:rPr lang="fr-FR" dirty="0"/>
              <a:t>Donne des performances comparables à celles d'un modèle entièrement fine-</a:t>
            </a:r>
            <a:r>
              <a:rPr lang="fr-FR" dirty="0" err="1"/>
              <a:t>tuné</a:t>
            </a:r>
            <a:r>
              <a:rPr lang="fr-FR" dirty="0"/>
              <a:t>.</a:t>
            </a:r>
          </a:p>
          <a:p>
            <a:r>
              <a:rPr lang="fr-FR" b="1" dirty="0"/>
              <a:t>Méthodes populaires de PEFT </a:t>
            </a:r>
            <a:r>
              <a:rPr lang="fr-FR" dirty="0"/>
              <a:t>:</a:t>
            </a:r>
          </a:p>
          <a:p>
            <a:pPr lvl="1"/>
            <a:r>
              <a:rPr lang="fr-FR" b="1" dirty="0" err="1"/>
              <a:t>LoRA</a:t>
            </a:r>
            <a:r>
              <a:rPr lang="fr-FR" dirty="0"/>
              <a:t> : insère une décomposition de faible rang de chaque matrice d'attention.</a:t>
            </a:r>
          </a:p>
          <a:p>
            <a:pPr lvl="1"/>
            <a:r>
              <a:rPr lang="fr-FR" b="1" dirty="0" err="1"/>
              <a:t>QLoRA</a:t>
            </a:r>
            <a:r>
              <a:rPr lang="fr-FR" dirty="0"/>
              <a:t> : identique à </a:t>
            </a:r>
            <a:r>
              <a:rPr lang="fr-FR" dirty="0" err="1"/>
              <a:t>LoRA</a:t>
            </a:r>
            <a:r>
              <a:rPr lang="fr-FR" dirty="0"/>
              <a:t> mais avec un modèle quantifié."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97CEA4-B2C5-98A9-82C5-2E568DACF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17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600899-09C3-4F81-E2E3-363CB4B8D89A}"/>
              </a:ext>
            </a:extLst>
          </p:cNvPr>
          <p:cNvSpPr txBox="1"/>
          <p:nvPr/>
        </p:nvSpPr>
        <p:spPr>
          <a:xfrm>
            <a:off x="838200" y="6146800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 savoir plus : </a:t>
            </a:r>
            <a:r>
              <a:rPr lang="en-US" dirty="0">
                <a:hlinkClick r:id="rId3"/>
              </a:rPr>
              <a:t>https://huggingface.co/docs/peft/index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57031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4AD13-66B4-E662-BBCD-B70966FB7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D57BD9-BF1B-F3BD-65E6-E6BBAACC6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Fine-Tuning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fr-FR" dirty="0"/>
              <a:t>coûteux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E79907-4637-B75E-8C88-0DFB16A66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8665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200" b="1" dirty="0"/>
              <a:t>Fine-Tuning de tous les paramètres</a:t>
            </a:r>
          </a:p>
          <a:p>
            <a:r>
              <a:rPr lang="fr-FR" sz="2000" dirty="0"/>
              <a:t>Met à jour </a:t>
            </a:r>
            <a:r>
              <a:rPr lang="fr-FR" sz="2000" b="1" dirty="0"/>
              <a:t>tous les paramètres </a:t>
            </a:r>
            <a:r>
              <a:rPr lang="fr-FR" sz="2000" dirty="0"/>
              <a:t>→ Nécessite une grande mémoire GPU</a:t>
            </a:r>
          </a:p>
          <a:p>
            <a:r>
              <a:rPr lang="fr-FR" sz="2000" dirty="0"/>
              <a:t>Par exemple, coût du fine-tuning à 16 bits par paramètre</a:t>
            </a:r>
          </a:p>
          <a:p>
            <a:pPr lvl="1"/>
            <a:r>
              <a:rPr lang="fr-FR" sz="2000" dirty="0"/>
              <a:t> Poids : 16 bits (2 octets)</a:t>
            </a:r>
          </a:p>
          <a:p>
            <a:pPr lvl="1"/>
            <a:r>
              <a:rPr lang="fr-FR" sz="2000" dirty="0"/>
              <a:t>Gradient des poids : 16 bits (2 octets)</a:t>
            </a:r>
          </a:p>
          <a:p>
            <a:pPr lvl="1"/>
            <a:r>
              <a:rPr lang="fr-FR" sz="2000" dirty="0"/>
              <a:t>États de l'optimiseur : 65 bits (8 octets)</a:t>
            </a:r>
          </a:p>
          <a:p>
            <a:pPr lvl="1"/>
            <a:r>
              <a:rPr lang="fr-FR" sz="2000" dirty="0"/>
              <a:t>96 bits (12 octets) par paramètre</a:t>
            </a:r>
          </a:p>
          <a:p>
            <a:pPr lvl="1"/>
            <a:r>
              <a:rPr lang="fr-FR" sz="2000" dirty="0"/>
              <a:t>Modèle de 65B -&gt; 780 Go de mémoire GPU -&gt; </a:t>
            </a:r>
            <a:r>
              <a:rPr lang="fr-FR" sz="2000" dirty="0">
                <a:solidFill>
                  <a:srgbClr val="FF0000"/>
                </a:solidFill>
              </a:rPr>
              <a:t>17 GPU de centre de données (34 consumer GPU)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EC8578A-E802-42F0-508A-7747E8EE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18</a:t>
            </a:fld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C55D62F-BDB2-9D39-15F9-B219D44088D6}"/>
              </a:ext>
            </a:extLst>
          </p:cNvPr>
          <p:cNvSpPr txBox="1"/>
          <p:nvPr/>
        </p:nvSpPr>
        <p:spPr>
          <a:xfrm>
            <a:off x="235974" y="6153582"/>
            <a:ext cx="117888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/>
              <a:t>https://llmsystem.github.io/llmsystem2024spring/assets/files/Group2-Presentation-cf8028bc58193a5e6e6d7b05709ef1a9.pdf</a:t>
            </a:r>
          </a:p>
        </p:txBody>
      </p:sp>
    </p:spTree>
    <p:extLst>
      <p:ext uri="{BB962C8B-B14F-4D97-AF65-F5344CB8AC3E}">
        <p14:creationId xmlns:p14="http://schemas.microsoft.com/office/powerpoint/2010/main" val="630725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AAF50-58BA-33DF-4296-59D3A03451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81D154-9B9B-9ECF-A24F-1A7E1BB34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sz="4400" dirty="0" err="1"/>
              <a:t>Parameter</a:t>
            </a:r>
            <a:r>
              <a:rPr lang="fr-FR" sz="4400" dirty="0"/>
              <a:t> Efficient Fine-tuning (PEFT)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97AD0B-DFE7-8CA3-01E2-DED3CF810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599606" cy="4351338"/>
          </a:xfrm>
        </p:spPr>
        <p:txBody>
          <a:bodyPr>
            <a:normAutofit/>
          </a:bodyPr>
          <a:lstStyle/>
          <a:p>
            <a:r>
              <a:rPr lang="fr-FR" sz="2200" dirty="0"/>
              <a:t>Mettre à jour </a:t>
            </a:r>
            <a:r>
              <a:rPr lang="fr-FR" sz="2200" b="1" dirty="0"/>
              <a:t>un petit sous-ensemble de paramètres</a:t>
            </a:r>
            <a:r>
              <a:rPr lang="fr-FR" sz="2200" dirty="0"/>
              <a:t>, sans dégrader la qualité du modèle</a:t>
            </a:r>
          </a:p>
          <a:p>
            <a:r>
              <a:rPr lang="fr-FR" sz="2200" dirty="0"/>
              <a:t>Par exemple, coût du fine-tuning par paramètre avec </a:t>
            </a:r>
            <a:r>
              <a:rPr lang="fr-FR" sz="2200" b="1" dirty="0" err="1"/>
              <a:t>LoRA</a:t>
            </a:r>
            <a:r>
              <a:rPr lang="fr-FR" sz="2200" b="1" dirty="0"/>
              <a:t> (Low Rank Adaptation)</a:t>
            </a:r>
          </a:p>
          <a:p>
            <a:pPr lvl="1"/>
            <a:r>
              <a:rPr lang="fr-FR" sz="2200" dirty="0"/>
              <a:t>Poids : 16 bits</a:t>
            </a:r>
          </a:p>
          <a:p>
            <a:pPr lvl="1"/>
            <a:r>
              <a:rPr lang="fr-FR" sz="2200" dirty="0"/>
              <a:t>Gradient des poids : ~0,4 bits</a:t>
            </a:r>
          </a:p>
          <a:p>
            <a:pPr lvl="1"/>
            <a:r>
              <a:rPr lang="fr-FR" sz="2200" dirty="0"/>
              <a:t>État de l'optimiseur : ~0,8 bits</a:t>
            </a:r>
          </a:p>
          <a:p>
            <a:pPr lvl="1"/>
            <a:r>
              <a:rPr lang="fr-FR" sz="2200" dirty="0"/>
              <a:t>Poids de l'adaptateur : ~0,4 bits</a:t>
            </a:r>
          </a:p>
          <a:p>
            <a:pPr lvl="1"/>
            <a:r>
              <a:rPr lang="fr-FR" sz="2200" dirty="0"/>
              <a:t>17,6 bits par paramètre</a:t>
            </a:r>
          </a:p>
          <a:p>
            <a:pPr lvl="1"/>
            <a:r>
              <a:rPr lang="fr-FR" sz="2200" dirty="0"/>
              <a:t>Modèle de 65B -&gt; 143 Go de mémoire GPU -&gt; </a:t>
            </a:r>
            <a:r>
              <a:rPr lang="fr-FR" sz="2200" dirty="0">
                <a:solidFill>
                  <a:srgbClr val="FF0000"/>
                </a:solidFill>
              </a:rPr>
              <a:t>4 GPU de centre de données (8 consumer GPU)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4688901-74D0-22B0-A3E4-A6476FFF9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19</a:t>
            </a:fld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B288533-7850-AED4-1C85-80069FC57515}"/>
              </a:ext>
            </a:extLst>
          </p:cNvPr>
          <p:cNvSpPr txBox="1"/>
          <p:nvPr/>
        </p:nvSpPr>
        <p:spPr>
          <a:xfrm>
            <a:off x="235974" y="6153582"/>
            <a:ext cx="117888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/>
              <a:t>https://llmsystem.github.io/llmsystem2024spring/assets/files/Group2-Presentation-cf8028bc58193a5e6e6d7b05709ef1a9.pdf</a:t>
            </a:r>
          </a:p>
        </p:txBody>
      </p:sp>
    </p:spTree>
    <p:extLst>
      <p:ext uri="{BB962C8B-B14F-4D97-AF65-F5344CB8AC3E}">
        <p14:creationId xmlns:p14="http://schemas.microsoft.com/office/powerpoint/2010/main" val="1177139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7AE3A-2752-6E01-9926-55737A6C2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143BB-4B18-04DE-EE34-BCE7FD318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FBCFF-0E60-AD32-099D-2E46C736A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Introduction au fine-tuning des LLMs</a:t>
            </a:r>
          </a:p>
          <a:p>
            <a:r>
              <a:rPr lang="en-US" dirty="0" err="1"/>
              <a:t>LoRA</a:t>
            </a:r>
            <a:endParaRPr lang="en-US" dirty="0"/>
          </a:p>
          <a:p>
            <a:r>
              <a:rPr lang="en-US" dirty="0" err="1"/>
              <a:t>QLoRA</a:t>
            </a:r>
            <a:endParaRPr lang="en-US" dirty="0"/>
          </a:p>
          <a:p>
            <a:r>
              <a:rPr lang="fr-FR" dirty="0"/>
              <a:t>Formation pratique et mise en œuvre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97D45B-237A-870A-62C3-165ECE780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5406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C23894-933E-111A-98DF-70D1C865D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BA0DDA-D52C-74DB-AC9C-1C1602AFB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sz="4400" dirty="0" err="1"/>
              <a:t>Parameter</a:t>
            </a:r>
            <a:r>
              <a:rPr lang="fr-FR" sz="4400" dirty="0"/>
              <a:t> Efficient Fine-tuning (PEFT)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851EA9-DD71-7AFB-72E4-1F544627D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86652" cy="4351338"/>
          </a:xfrm>
        </p:spPr>
        <p:txBody>
          <a:bodyPr>
            <a:normAutofit/>
          </a:bodyPr>
          <a:lstStyle/>
          <a:p>
            <a:r>
              <a:rPr lang="fr-FR" sz="2200" dirty="0"/>
              <a:t>Mettre à jour </a:t>
            </a:r>
            <a:r>
              <a:rPr lang="fr-FR" sz="2200" b="1" dirty="0"/>
              <a:t>un petit sous-ensemble de paramètres</a:t>
            </a:r>
            <a:r>
              <a:rPr lang="fr-FR" sz="2200" dirty="0"/>
              <a:t>, sans dégrader la qualité du modèle</a:t>
            </a:r>
          </a:p>
          <a:p>
            <a:r>
              <a:rPr lang="fr-FR" sz="2200" dirty="0"/>
              <a:t>Par exemple, coût par paramètre avec </a:t>
            </a:r>
            <a:r>
              <a:rPr lang="fr-FR" sz="2200" b="1" dirty="0" err="1"/>
              <a:t>QLoRA</a:t>
            </a:r>
            <a:r>
              <a:rPr lang="fr-FR" sz="2200" b="1" dirty="0"/>
              <a:t> (</a:t>
            </a:r>
            <a:r>
              <a:rPr lang="fr-FR" sz="2200" b="1" dirty="0" err="1"/>
              <a:t>LoRA</a:t>
            </a:r>
            <a:r>
              <a:rPr lang="fr-FR" sz="2200" b="1" dirty="0"/>
              <a:t> + Quantification du modèle)</a:t>
            </a:r>
          </a:p>
          <a:p>
            <a:pPr lvl="1"/>
            <a:r>
              <a:rPr lang="fr-FR" sz="2200" dirty="0"/>
              <a:t>Poids : 4 bits</a:t>
            </a:r>
          </a:p>
          <a:p>
            <a:pPr lvl="1"/>
            <a:r>
              <a:rPr lang="fr-FR" sz="2200" dirty="0"/>
              <a:t>Gradient des poids : ~0,4 bit</a:t>
            </a:r>
          </a:p>
          <a:p>
            <a:pPr lvl="1"/>
            <a:r>
              <a:rPr lang="fr-FR" sz="2200" dirty="0"/>
              <a:t>État de l'optimiseur : ~0,8 bit</a:t>
            </a:r>
          </a:p>
          <a:p>
            <a:pPr lvl="1"/>
            <a:r>
              <a:rPr lang="fr-FR" sz="2200" dirty="0"/>
              <a:t>Poids de l'adaptateur : ~0,4 bit</a:t>
            </a:r>
          </a:p>
          <a:p>
            <a:pPr lvl="1"/>
            <a:r>
              <a:rPr lang="fr-FR" sz="2200" dirty="0"/>
              <a:t>5,2 bits par paramètre</a:t>
            </a:r>
          </a:p>
          <a:p>
            <a:pPr lvl="1"/>
            <a:r>
              <a:rPr lang="fr-FR" sz="2200" dirty="0"/>
              <a:t>Modèle de 65B -&gt; 42 Go de mémoire GPU -&gt; </a:t>
            </a:r>
            <a:r>
              <a:rPr lang="fr-FR" sz="2200" dirty="0">
                <a:solidFill>
                  <a:srgbClr val="FF0000"/>
                </a:solidFill>
              </a:rPr>
              <a:t>1 GPU de centre de données</a:t>
            </a:r>
            <a:r>
              <a:rPr lang="fr-FR" sz="2200" dirty="0"/>
              <a:t>.</a:t>
            </a:r>
            <a:endParaRPr lang="fr-FR" sz="2200" dirty="0">
              <a:solidFill>
                <a:srgbClr val="FF0000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360C530-0CE8-132D-4A3F-B54B385DB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20</a:t>
            </a:fld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31D7594-BDE4-036A-3521-8AF71480212C}"/>
              </a:ext>
            </a:extLst>
          </p:cNvPr>
          <p:cNvSpPr txBox="1"/>
          <p:nvPr/>
        </p:nvSpPr>
        <p:spPr>
          <a:xfrm>
            <a:off x="235974" y="6153582"/>
            <a:ext cx="117888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/>
              <a:t>https://llmsystem.github.io/llmsystem2024spring/assets/files/Group2-Presentation-cf8028bc58193a5e6e6d7b05709ef1a9.pdf</a:t>
            </a:r>
          </a:p>
        </p:txBody>
      </p:sp>
    </p:spTree>
    <p:extLst>
      <p:ext uri="{BB962C8B-B14F-4D97-AF65-F5344CB8AC3E}">
        <p14:creationId xmlns:p14="http://schemas.microsoft.com/office/powerpoint/2010/main" val="22028370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BE0362-5930-683F-1AD0-E2FD42439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F5013E3A-50BC-FDBF-5004-818CDB366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945" y="2751337"/>
            <a:ext cx="3972661" cy="304712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EBEC6AE-2953-1D09-2868-89A42DAF8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sz="4400" dirty="0" err="1"/>
              <a:t>Parameter</a:t>
            </a:r>
            <a:r>
              <a:rPr lang="fr-FR" sz="4400" dirty="0"/>
              <a:t> Efficient Fine-tuning (PEFT)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C8DF91B-7E29-30EB-94FB-6F491EE4F2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86652" cy="4351338"/>
          </a:xfrm>
        </p:spPr>
        <p:txBody>
          <a:bodyPr>
            <a:normAutofit/>
          </a:bodyPr>
          <a:lstStyle/>
          <a:p>
            <a:r>
              <a:rPr lang="fr-FR" sz="2000" dirty="0"/>
              <a:t>PEFT Trade-</a:t>
            </a:r>
            <a:r>
              <a:rPr lang="fr-FR" sz="2000" dirty="0" err="1"/>
              <a:t>offs</a:t>
            </a:r>
            <a:endParaRPr lang="fr-FR" sz="2000" dirty="0"/>
          </a:p>
          <a:p>
            <a:pPr lvl="1"/>
            <a:r>
              <a:rPr lang="fr-FR" sz="2000" dirty="0"/>
              <a:t>Efficacité mémoire, efficacité des paramètres, performance du modèle, vitesse d'entraînement, coûts d'inférence</a:t>
            </a:r>
          </a:p>
          <a:p>
            <a:r>
              <a:rPr lang="fr-FR" sz="2000" dirty="0"/>
              <a:t>PEFT Methods</a:t>
            </a:r>
          </a:p>
          <a:p>
            <a:pPr lvl="1"/>
            <a:r>
              <a:rPr lang="fr-FR" sz="2000" b="1" dirty="0"/>
              <a:t>Méthodes sélectives :</a:t>
            </a:r>
          </a:p>
          <a:p>
            <a:pPr lvl="2"/>
            <a:r>
              <a:rPr lang="fr-FR" dirty="0"/>
              <a:t>fine-tuner des sous-ensembles de paramètres</a:t>
            </a:r>
          </a:p>
          <a:p>
            <a:pPr lvl="1"/>
            <a:r>
              <a:rPr lang="fr-FR" sz="2000" b="1" dirty="0"/>
              <a:t>Méthode de </a:t>
            </a:r>
            <a:r>
              <a:rPr lang="fr-FR" sz="2000" b="1" dirty="0" err="1"/>
              <a:t>reparamétrisation</a:t>
            </a:r>
            <a:r>
              <a:rPr lang="fr-FR" sz="2000" b="1" dirty="0"/>
              <a:t> :</a:t>
            </a:r>
          </a:p>
          <a:p>
            <a:pPr lvl="2"/>
            <a:r>
              <a:rPr lang="fr-FR" dirty="0"/>
              <a:t>représentation de bas rang des poids du modèle</a:t>
            </a:r>
          </a:p>
          <a:p>
            <a:pPr lvl="2"/>
            <a:r>
              <a:rPr lang="fr-FR" dirty="0"/>
              <a:t>par exemple, </a:t>
            </a:r>
            <a:r>
              <a:rPr lang="fr-FR" dirty="0" err="1"/>
              <a:t>LoRA</a:t>
            </a:r>
            <a:endParaRPr lang="fr-FR" dirty="0"/>
          </a:p>
          <a:p>
            <a:pPr lvl="1"/>
            <a:r>
              <a:rPr lang="fr-FR" sz="2000" b="1" dirty="0"/>
              <a:t>Méthodes additives :</a:t>
            </a:r>
          </a:p>
          <a:p>
            <a:pPr lvl="2"/>
            <a:r>
              <a:rPr lang="fr-FR" dirty="0"/>
              <a:t>ajouter des couches ou des paramètres entraînables au modèle</a:t>
            </a:r>
          </a:p>
          <a:p>
            <a:pPr lvl="2"/>
            <a:r>
              <a:rPr lang="fr-FR" dirty="0"/>
              <a:t>par exemple, </a:t>
            </a:r>
            <a:r>
              <a:rPr lang="fr-FR" dirty="0" err="1"/>
              <a:t>Adapters</a:t>
            </a:r>
            <a:r>
              <a:rPr lang="fr-FR" dirty="0"/>
              <a:t>, Soft prompts (Prompt Tuning)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26975BF-A634-446E-7D33-C99FC156C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21</a:t>
            </a:fld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1251D8C-8FCF-D2A2-F845-8046EA8C6C52}"/>
              </a:ext>
            </a:extLst>
          </p:cNvPr>
          <p:cNvSpPr txBox="1"/>
          <p:nvPr/>
        </p:nvSpPr>
        <p:spPr>
          <a:xfrm>
            <a:off x="314631" y="6200358"/>
            <a:ext cx="117888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/>
              <a:t>https://llmsystem.github.io/llmsystem2024spring/assets/files/Group2-Presentation-cf8028bc58193a5e6e6d7b05709ef1a9.pdf</a:t>
            </a:r>
          </a:p>
        </p:txBody>
      </p:sp>
    </p:spTree>
    <p:extLst>
      <p:ext uri="{BB962C8B-B14F-4D97-AF65-F5344CB8AC3E}">
        <p14:creationId xmlns:p14="http://schemas.microsoft.com/office/powerpoint/2010/main" val="29754165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D7E20B-03B7-3F85-92AC-EA1DFB7DA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5AF8B-CBF7-FDEB-F760-273070F44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22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E8305E4-84B5-CB56-18D8-D696A61F0D3E}"/>
              </a:ext>
            </a:extLst>
          </p:cNvPr>
          <p:cNvSpPr txBox="1">
            <a:spLocks/>
          </p:cNvSpPr>
          <p:nvPr/>
        </p:nvSpPr>
        <p:spPr>
          <a:xfrm>
            <a:off x="838200" y="405446"/>
            <a:ext cx="7406248" cy="538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19">
            <a:extLst>
              <a:ext uri="{FF2B5EF4-FFF2-40B4-BE49-F238E27FC236}">
                <a16:creationId xmlns:a16="http://schemas.microsoft.com/office/drawing/2014/main" id="{F65ACF0F-B6B0-198B-A993-464E73217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560" y="1460500"/>
            <a:ext cx="11393130" cy="489585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fr-FR" sz="2000" b="1" dirty="0" err="1"/>
              <a:t>LoRA</a:t>
            </a:r>
            <a:r>
              <a:rPr lang="fr-FR" sz="2000" b="1" dirty="0"/>
              <a:t> (Low-Rank Adaptation) :</a:t>
            </a:r>
          </a:p>
          <a:p>
            <a:pPr lvl="1">
              <a:lnSpc>
                <a:spcPct val="150000"/>
              </a:lnSpc>
            </a:pPr>
            <a:r>
              <a:rPr lang="fr-FR" sz="1800" dirty="0"/>
              <a:t>Dans </a:t>
            </a:r>
            <a:r>
              <a:rPr lang="fr-FR" sz="1800" dirty="0" err="1"/>
              <a:t>LoRA</a:t>
            </a:r>
            <a:r>
              <a:rPr lang="fr-FR" sz="1800" dirty="0"/>
              <a:t>, la grande matrice de poids est divisée en deux matrices plus petites par factorisation.</a:t>
            </a:r>
          </a:p>
          <a:p>
            <a:pPr lvl="1">
              <a:lnSpc>
                <a:spcPct val="150000"/>
              </a:lnSpc>
            </a:pPr>
            <a:r>
              <a:rPr lang="fr-FR" sz="1800" dirty="0"/>
              <a:t>Nous réduisons le nombre de coefficients qui nécessitent un ajustement, rendant le processus de fine-tuning plus efficace.</a:t>
            </a:r>
          </a:p>
          <a:p>
            <a:pPr>
              <a:lnSpc>
                <a:spcPct val="150000"/>
              </a:lnSpc>
            </a:pPr>
            <a:r>
              <a:rPr lang="fr-FR" sz="2000" b="1" dirty="0" err="1"/>
              <a:t>QLoRA</a:t>
            </a:r>
            <a:r>
              <a:rPr lang="fr-FR" sz="2000" b="1" dirty="0"/>
              <a:t> (Quantification + Low-Rank Adoption) :</a:t>
            </a:r>
          </a:p>
          <a:p>
            <a:pPr lvl="1">
              <a:lnSpc>
                <a:spcPct val="150000"/>
              </a:lnSpc>
            </a:pPr>
            <a:r>
              <a:rPr lang="fr-FR" sz="1800" dirty="0"/>
              <a:t>La quantification consiste à convertir des coefficients à virgule flottante de haute précision en représentations de plus faible précision, comme une représentation sur 4 bits.</a:t>
            </a:r>
          </a:p>
          <a:p>
            <a:pPr lvl="1">
              <a:lnSpc>
                <a:spcPct val="150000"/>
              </a:lnSpc>
            </a:pPr>
            <a:r>
              <a:rPr lang="fr-FR" sz="1800" dirty="0"/>
              <a:t>Exemple : un nombre à virgule flottante sur 32 bits peut être représenté comme un entier sur 4 bits dans une plage spécifique.</a:t>
            </a:r>
          </a:p>
          <a:p>
            <a:pPr lvl="1">
              <a:lnSpc>
                <a:spcPct val="150000"/>
              </a:lnSpc>
            </a:pPr>
            <a:r>
              <a:rPr lang="fr-FR" sz="1800" dirty="0"/>
              <a:t>Cette conversion réduit considérablement l'empreinte mémoire.</a:t>
            </a:r>
            <a:endParaRPr lang="en-GB" sz="1800" dirty="0">
              <a:cs typeface="Arial"/>
            </a:endParaRP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B7E08BC2-BEE3-A466-F170-3D4DF99A2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560" y="136525"/>
            <a:ext cx="10515600" cy="1325563"/>
          </a:xfrm>
        </p:spPr>
        <p:txBody>
          <a:bodyPr>
            <a:normAutofit fontScale="9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fr-FR" sz="4400" dirty="0" err="1"/>
              <a:t>LoRA</a:t>
            </a:r>
            <a:r>
              <a:rPr lang="fr-FR" sz="4400" dirty="0"/>
              <a:t> et </a:t>
            </a:r>
            <a:r>
              <a:rPr lang="fr-FR" sz="4400" dirty="0" err="1"/>
              <a:t>QLoRA</a:t>
            </a:r>
            <a:r>
              <a:rPr lang="fr-FR" sz="4400" dirty="0"/>
              <a:t> pour la sélection des coefficients</a:t>
            </a:r>
          </a:p>
        </p:txBody>
      </p:sp>
    </p:spTree>
    <p:extLst>
      <p:ext uri="{BB962C8B-B14F-4D97-AF65-F5344CB8AC3E}">
        <p14:creationId xmlns:p14="http://schemas.microsoft.com/office/powerpoint/2010/main" val="22433973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A00845-3AB0-E1F9-FF93-FAAD397C0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EEDABC0-654B-CAEE-367A-06EDB470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370227"/>
            <a:ext cx="9144000" cy="11931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 err="1"/>
              <a:t>LoRA</a:t>
            </a:r>
            <a:endParaRPr lang="en-US" sz="4400" dirty="0"/>
          </a:p>
        </p:txBody>
      </p:sp>
      <p:pic>
        <p:nvPicPr>
          <p:cNvPr id="8" name="Picture 7" descr="A person sitting at a desk with multiple computers&#10;&#10;Description automatically generated">
            <a:extLst>
              <a:ext uri="{FF2B5EF4-FFF2-40B4-BE49-F238E27FC236}">
                <a16:creationId xmlns:a16="http://schemas.microsoft.com/office/drawing/2014/main" id="{0387E2F6-A2A7-C9E4-AF0B-E732C1C38B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3" r="2" b="5598"/>
          <a:stretch/>
        </p:blipFill>
        <p:spPr>
          <a:xfrm>
            <a:off x="1690046" y="386205"/>
            <a:ext cx="8903441" cy="3766876"/>
          </a:xfrm>
          <a:custGeom>
            <a:avLst/>
            <a:gdLst/>
            <a:ahLst/>
            <a:cxnLst/>
            <a:rect l="l" t="t" r="r" b="b"/>
            <a:pathLst>
              <a:path w="8903441" h="3766876">
                <a:moveTo>
                  <a:pt x="8890380" y="1667288"/>
                </a:moveTo>
                <a:lnTo>
                  <a:pt x="8895460" y="1677046"/>
                </a:lnTo>
                <a:cubicBezTo>
                  <a:pt x="8905866" y="1703466"/>
                  <a:pt x="8906717" y="1724063"/>
                  <a:pt x="8894323" y="1729738"/>
                </a:cubicBezTo>
                <a:lnTo>
                  <a:pt x="8891365" y="1729349"/>
                </a:lnTo>
                <a:lnTo>
                  <a:pt x="8891421" y="1712412"/>
                </a:lnTo>
                <a:cubicBezTo>
                  <a:pt x="8891337" y="1700170"/>
                  <a:pt x="8891138" y="1688653"/>
                  <a:pt x="8890856" y="1678595"/>
                </a:cubicBezTo>
                <a:close/>
                <a:moveTo>
                  <a:pt x="8888451" y="1641624"/>
                </a:moveTo>
                <a:cubicBezTo>
                  <a:pt x="8888927" y="1642911"/>
                  <a:pt x="8889388" y="1647125"/>
                  <a:pt x="8889800" y="1653531"/>
                </a:cubicBezTo>
                <a:lnTo>
                  <a:pt x="8890380" y="1667288"/>
                </a:lnTo>
                <a:lnTo>
                  <a:pt x="8884645" y="1656272"/>
                </a:lnTo>
                <a:lnTo>
                  <a:pt x="8886368" y="1643902"/>
                </a:lnTo>
                <a:cubicBezTo>
                  <a:pt x="8887058" y="1640758"/>
                  <a:pt x="8887743" y="1639762"/>
                  <a:pt x="8888451" y="1641624"/>
                </a:cubicBezTo>
                <a:close/>
                <a:moveTo>
                  <a:pt x="999724" y="1241031"/>
                </a:moveTo>
                <a:cubicBezTo>
                  <a:pt x="998379" y="1242269"/>
                  <a:pt x="996554" y="1243547"/>
                  <a:pt x="995210" y="1244785"/>
                </a:cubicBezTo>
                <a:cubicBezTo>
                  <a:pt x="1005261" y="1248940"/>
                  <a:pt x="1015746" y="1252497"/>
                  <a:pt x="1025774" y="1256374"/>
                </a:cubicBezTo>
                <a:cubicBezTo>
                  <a:pt x="1037480" y="1257305"/>
                  <a:pt x="1049668" y="1258195"/>
                  <a:pt x="1060894" y="1259168"/>
                </a:cubicBezTo>
                <a:cubicBezTo>
                  <a:pt x="1040504" y="1253123"/>
                  <a:pt x="1020115" y="1247076"/>
                  <a:pt x="999724" y="1241031"/>
                </a:cubicBezTo>
                <a:close/>
                <a:moveTo>
                  <a:pt x="1319296" y="820371"/>
                </a:moveTo>
                <a:cubicBezTo>
                  <a:pt x="1421680" y="872109"/>
                  <a:pt x="1548101" y="905226"/>
                  <a:pt x="1681342" y="933268"/>
                </a:cubicBezTo>
                <a:cubicBezTo>
                  <a:pt x="1683167" y="931988"/>
                  <a:pt x="1684512" y="930751"/>
                  <a:pt x="1686338" y="929471"/>
                </a:cubicBezTo>
                <a:cubicBezTo>
                  <a:pt x="1563998" y="893197"/>
                  <a:pt x="1441635" y="856646"/>
                  <a:pt x="1319296" y="820371"/>
                </a:cubicBezTo>
                <a:close/>
                <a:moveTo>
                  <a:pt x="7894848" y="858"/>
                </a:moveTo>
                <a:cubicBezTo>
                  <a:pt x="7906700" y="3455"/>
                  <a:pt x="7910528" y="8436"/>
                  <a:pt x="7907341" y="16271"/>
                </a:cubicBezTo>
                <a:cubicBezTo>
                  <a:pt x="7902882" y="26177"/>
                  <a:pt x="7893520" y="35394"/>
                  <a:pt x="7882642" y="43904"/>
                </a:cubicBezTo>
                <a:cubicBezTo>
                  <a:pt x="7831903" y="83897"/>
                  <a:pt x="7856047" y="94090"/>
                  <a:pt x="7927648" y="93123"/>
                </a:cubicBezTo>
                <a:cubicBezTo>
                  <a:pt x="7991511" y="92274"/>
                  <a:pt x="8055318" y="85274"/>
                  <a:pt x="8119655" y="78787"/>
                </a:cubicBezTo>
                <a:cubicBezTo>
                  <a:pt x="8151329" y="75447"/>
                  <a:pt x="8152942" y="77265"/>
                  <a:pt x="8141786" y="93635"/>
                </a:cubicBezTo>
                <a:cubicBezTo>
                  <a:pt x="8123815" y="120677"/>
                  <a:pt x="8122595" y="145410"/>
                  <a:pt x="8151055" y="166138"/>
                </a:cubicBezTo>
                <a:cubicBezTo>
                  <a:pt x="8157767" y="170866"/>
                  <a:pt x="8162605" y="176318"/>
                  <a:pt x="8160811" y="183471"/>
                </a:cubicBezTo>
                <a:cubicBezTo>
                  <a:pt x="8152723" y="212724"/>
                  <a:pt x="8169841" y="236686"/>
                  <a:pt x="8187466" y="260884"/>
                </a:cubicBezTo>
                <a:cubicBezTo>
                  <a:pt x="8217175" y="301371"/>
                  <a:pt x="8254836" y="338641"/>
                  <a:pt x="8295790" y="374783"/>
                </a:cubicBezTo>
                <a:cubicBezTo>
                  <a:pt x="8324664" y="400232"/>
                  <a:pt x="8342922" y="431650"/>
                  <a:pt x="8406170" y="440370"/>
                </a:cubicBezTo>
                <a:cubicBezTo>
                  <a:pt x="8421364" y="442394"/>
                  <a:pt x="8426373" y="449790"/>
                  <a:pt x="8420903" y="459225"/>
                </a:cubicBezTo>
                <a:cubicBezTo>
                  <a:pt x="8402820" y="490474"/>
                  <a:pt x="8417534" y="514648"/>
                  <a:pt x="8450800" y="534955"/>
                </a:cubicBezTo>
                <a:cubicBezTo>
                  <a:pt x="8462563" y="542037"/>
                  <a:pt x="8458146" y="546902"/>
                  <a:pt x="8442097" y="551669"/>
                </a:cubicBezTo>
                <a:cubicBezTo>
                  <a:pt x="8423667" y="556925"/>
                  <a:pt x="8409328" y="564619"/>
                  <a:pt x="8398067" y="574282"/>
                </a:cubicBezTo>
                <a:cubicBezTo>
                  <a:pt x="8379577" y="589897"/>
                  <a:pt x="8370872" y="606612"/>
                  <a:pt x="8363634" y="623477"/>
                </a:cubicBezTo>
                <a:cubicBezTo>
                  <a:pt x="8352394" y="649929"/>
                  <a:pt x="8339133" y="675439"/>
                  <a:pt x="8295388" y="695789"/>
                </a:cubicBezTo>
                <a:cubicBezTo>
                  <a:pt x="8282368" y="701969"/>
                  <a:pt x="8271923" y="709882"/>
                  <a:pt x="8260972" y="717559"/>
                </a:cubicBezTo>
                <a:cubicBezTo>
                  <a:pt x="8264466" y="724248"/>
                  <a:pt x="8273101" y="728807"/>
                  <a:pt x="8289132" y="729358"/>
                </a:cubicBezTo>
                <a:cubicBezTo>
                  <a:pt x="8391169" y="732995"/>
                  <a:pt x="8386647" y="769770"/>
                  <a:pt x="8387346" y="810845"/>
                </a:cubicBezTo>
                <a:cubicBezTo>
                  <a:pt x="8388418" y="861681"/>
                  <a:pt x="8330862" y="890238"/>
                  <a:pt x="8259532" y="916368"/>
                </a:cubicBezTo>
                <a:cubicBezTo>
                  <a:pt x="8235122" y="925226"/>
                  <a:pt x="8199529" y="928071"/>
                  <a:pt x="8191769" y="950020"/>
                </a:cubicBezTo>
                <a:cubicBezTo>
                  <a:pt x="8234379" y="966427"/>
                  <a:pt x="8282955" y="945934"/>
                  <a:pt x="8327664" y="947606"/>
                </a:cubicBezTo>
                <a:cubicBezTo>
                  <a:pt x="8364609" y="949119"/>
                  <a:pt x="8424473" y="941347"/>
                  <a:pt x="8378206" y="982626"/>
                </a:cubicBezTo>
                <a:cubicBezTo>
                  <a:pt x="8364736" y="994722"/>
                  <a:pt x="8382242" y="1001021"/>
                  <a:pt x="8400605" y="1000529"/>
                </a:cubicBezTo>
                <a:cubicBezTo>
                  <a:pt x="8549357" y="995586"/>
                  <a:pt x="8487684" y="1076555"/>
                  <a:pt x="8538706" y="1111533"/>
                </a:cubicBezTo>
                <a:cubicBezTo>
                  <a:pt x="8553092" y="1120905"/>
                  <a:pt x="8540810" y="1141011"/>
                  <a:pt x="8520556" y="1147547"/>
                </a:cubicBezTo>
                <a:cubicBezTo>
                  <a:pt x="8392015" y="1189611"/>
                  <a:pt x="8380569" y="1263373"/>
                  <a:pt x="8322605" y="1331423"/>
                </a:cubicBezTo>
                <a:cubicBezTo>
                  <a:pt x="8393509" y="1350105"/>
                  <a:pt x="8476647" y="1348124"/>
                  <a:pt x="8552563" y="1357692"/>
                </a:cubicBezTo>
                <a:cubicBezTo>
                  <a:pt x="8631413" y="1367560"/>
                  <a:pt x="8632510" y="1380057"/>
                  <a:pt x="8572872" y="1434543"/>
                </a:cubicBezTo>
                <a:cubicBezTo>
                  <a:pt x="8740108" y="1430496"/>
                  <a:pt x="8740108" y="1430496"/>
                  <a:pt x="8695911" y="1511890"/>
                </a:cubicBezTo>
                <a:cubicBezTo>
                  <a:pt x="8766152" y="1509223"/>
                  <a:pt x="8835070" y="1574251"/>
                  <a:pt x="8873147" y="1634187"/>
                </a:cubicBezTo>
                <a:lnTo>
                  <a:pt x="8884645" y="1656272"/>
                </a:lnTo>
                <a:lnTo>
                  <a:pt x="8884254" y="1659075"/>
                </a:lnTo>
                <a:cubicBezTo>
                  <a:pt x="8882795" y="1672543"/>
                  <a:pt x="8881198" y="1691773"/>
                  <a:pt x="8879232" y="1711097"/>
                </a:cubicBezTo>
                <a:lnTo>
                  <a:pt x="8877347" y="1727504"/>
                </a:lnTo>
                <a:lnTo>
                  <a:pt x="8865337" y="1725923"/>
                </a:lnTo>
                <a:cubicBezTo>
                  <a:pt x="8855639" y="1721668"/>
                  <a:pt x="8848716" y="1720054"/>
                  <a:pt x="8843722" y="1720152"/>
                </a:cubicBezTo>
                <a:cubicBezTo>
                  <a:pt x="8828739" y="1720444"/>
                  <a:pt x="8831115" y="1736133"/>
                  <a:pt x="8828004" y="1742073"/>
                </a:cubicBezTo>
                <a:cubicBezTo>
                  <a:pt x="8817547" y="1760900"/>
                  <a:pt x="8843589" y="1770647"/>
                  <a:pt x="8861127" y="1782820"/>
                </a:cubicBezTo>
                <a:cubicBezTo>
                  <a:pt x="8867694" y="1787281"/>
                  <a:pt x="8872382" y="1766445"/>
                  <a:pt x="8875975" y="1739445"/>
                </a:cubicBezTo>
                <a:lnTo>
                  <a:pt x="8877347" y="1727504"/>
                </a:lnTo>
                <a:lnTo>
                  <a:pt x="8891365" y="1729349"/>
                </a:lnTo>
                <a:lnTo>
                  <a:pt x="8891294" y="1750579"/>
                </a:lnTo>
                <a:cubicBezTo>
                  <a:pt x="8890576" y="1802412"/>
                  <a:pt x="8887485" y="1854103"/>
                  <a:pt x="8879895" y="1858687"/>
                </a:cubicBezTo>
                <a:cubicBezTo>
                  <a:pt x="8799411" y="1907447"/>
                  <a:pt x="8858072" y="1996322"/>
                  <a:pt x="8700018" y="2022228"/>
                </a:cubicBezTo>
                <a:cubicBezTo>
                  <a:pt x="8628887" y="2034069"/>
                  <a:pt x="8597252" y="2070985"/>
                  <a:pt x="8546517" y="2094468"/>
                </a:cubicBezTo>
                <a:cubicBezTo>
                  <a:pt x="8369592" y="2175758"/>
                  <a:pt x="8254890" y="2270617"/>
                  <a:pt x="8208310" y="2391116"/>
                </a:cubicBezTo>
                <a:cubicBezTo>
                  <a:pt x="8195251" y="2424444"/>
                  <a:pt x="8137916" y="2455501"/>
                  <a:pt x="8101924" y="2486924"/>
                </a:cubicBezTo>
                <a:cubicBezTo>
                  <a:pt x="8122498" y="2506105"/>
                  <a:pt x="8219539" y="2452814"/>
                  <a:pt x="8188722" y="2510086"/>
                </a:cubicBezTo>
                <a:cubicBezTo>
                  <a:pt x="8165388" y="2553270"/>
                  <a:pt x="8098391" y="2584616"/>
                  <a:pt x="8035596" y="2614194"/>
                </a:cubicBezTo>
                <a:cubicBezTo>
                  <a:pt x="7963481" y="2647947"/>
                  <a:pt x="7883214" y="2677100"/>
                  <a:pt x="7854509" y="2730830"/>
                </a:cubicBezTo>
                <a:cubicBezTo>
                  <a:pt x="7848249" y="2742293"/>
                  <a:pt x="6341566" y="3671513"/>
                  <a:pt x="4141410" y="3763614"/>
                </a:cubicBezTo>
                <a:cubicBezTo>
                  <a:pt x="3781875" y="3778662"/>
                  <a:pt x="2353277" y="3737838"/>
                  <a:pt x="2161737" y="3718831"/>
                </a:cubicBezTo>
                <a:cubicBezTo>
                  <a:pt x="1964811" y="3699179"/>
                  <a:pt x="1793107" y="3646810"/>
                  <a:pt x="1591600" y="3635674"/>
                </a:cubicBezTo>
                <a:cubicBezTo>
                  <a:pt x="1485018" y="3629919"/>
                  <a:pt x="1381185" y="3611329"/>
                  <a:pt x="1390654" y="3531585"/>
                </a:cubicBezTo>
                <a:cubicBezTo>
                  <a:pt x="1393510" y="3508948"/>
                  <a:pt x="1364047" y="3493344"/>
                  <a:pt x="1320867" y="3503571"/>
                </a:cubicBezTo>
                <a:cubicBezTo>
                  <a:pt x="1239265" y="3523046"/>
                  <a:pt x="1198946" y="3494124"/>
                  <a:pt x="1150681" y="3474015"/>
                </a:cubicBezTo>
                <a:cubicBezTo>
                  <a:pt x="1065213" y="3438422"/>
                  <a:pt x="982868" y="3399757"/>
                  <a:pt x="851974" y="3403971"/>
                </a:cubicBezTo>
                <a:cubicBezTo>
                  <a:pt x="873994" y="3367898"/>
                  <a:pt x="917237" y="3369420"/>
                  <a:pt x="956780" y="3372944"/>
                </a:cubicBezTo>
                <a:cubicBezTo>
                  <a:pt x="1061276" y="3382521"/>
                  <a:pt x="1164043" y="3394488"/>
                  <a:pt x="1268515" y="3403788"/>
                </a:cubicBezTo>
                <a:cubicBezTo>
                  <a:pt x="1336376" y="3409863"/>
                  <a:pt x="1404651" y="3420660"/>
                  <a:pt x="1492884" y="3399484"/>
                </a:cubicBezTo>
                <a:cubicBezTo>
                  <a:pt x="1410006" y="3338199"/>
                  <a:pt x="1277736" y="3337777"/>
                  <a:pt x="1169657" y="3325996"/>
                </a:cubicBezTo>
                <a:cubicBezTo>
                  <a:pt x="1034677" y="3311259"/>
                  <a:pt x="951965" y="3268429"/>
                  <a:pt x="853866" y="3221353"/>
                </a:cubicBezTo>
                <a:cubicBezTo>
                  <a:pt x="950752" y="3199416"/>
                  <a:pt x="1014418" y="3234964"/>
                  <a:pt x="1090648" y="3226034"/>
                </a:cubicBezTo>
                <a:cubicBezTo>
                  <a:pt x="1094340" y="3218434"/>
                  <a:pt x="1100169" y="3207568"/>
                  <a:pt x="1099183" y="3207375"/>
                </a:cubicBezTo>
                <a:cubicBezTo>
                  <a:pt x="971072" y="3188118"/>
                  <a:pt x="907890" y="3136018"/>
                  <a:pt x="882137" y="3068880"/>
                </a:cubicBezTo>
                <a:cubicBezTo>
                  <a:pt x="868924" y="3034221"/>
                  <a:pt x="822286" y="3027121"/>
                  <a:pt x="776145" y="3014660"/>
                </a:cubicBezTo>
                <a:cubicBezTo>
                  <a:pt x="613874" y="2970419"/>
                  <a:pt x="443486" y="2933046"/>
                  <a:pt x="307191" y="2864697"/>
                </a:cubicBezTo>
                <a:cubicBezTo>
                  <a:pt x="457123" y="2862170"/>
                  <a:pt x="581367" y="2903594"/>
                  <a:pt x="743379" y="2911759"/>
                </a:cubicBezTo>
                <a:cubicBezTo>
                  <a:pt x="608349" y="2835743"/>
                  <a:pt x="439124" y="2806104"/>
                  <a:pt x="284020" y="2766269"/>
                </a:cubicBezTo>
                <a:cubicBezTo>
                  <a:pt x="213164" y="2748143"/>
                  <a:pt x="147010" y="2722889"/>
                  <a:pt x="63190" y="2717094"/>
                </a:cubicBezTo>
                <a:cubicBezTo>
                  <a:pt x="33455" y="2714947"/>
                  <a:pt x="-16425" y="2709531"/>
                  <a:pt x="5340" y="2681595"/>
                </a:cubicBezTo>
                <a:cubicBezTo>
                  <a:pt x="23652" y="2658441"/>
                  <a:pt x="63627" y="2661368"/>
                  <a:pt x="100237" y="2664591"/>
                </a:cubicBezTo>
                <a:cubicBezTo>
                  <a:pt x="188123" y="2672547"/>
                  <a:pt x="277551" y="2664977"/>
                  <a:pt x="394328" y="2654447"/>
                </a:cubicBezTo>
                <a:cubicBezTo>
                  <a:pt x="290057" y="2592242"/>
                  <a:pt x="112140" y="2629127"/>
                  <a:pt x="21491" y="2562088"/>
                </a:cubicBezTo>
                <a:cubicBezTo>
                  <a:pt x="125636" y="2540073"/>
                  <a:pt x="208727" y="2559644"/>
                  <a:pt x="294268" y="2557453"/>
                </a:cubicBezTo>
                <a:cubicBezTo>
                  <a:pt x="371589" y="2555423"/>
                  <a:pt x="389695" y="2540961"/>
                  <a:pt x="367847" y="2501743"/>
                </a:cubicBezTo>
                <a:cubicBezTo>
                  <a:pt x="333905" y="2440640"/>
                  <a:pt x="373328" y="2404160"/>
                  <a:pt x="486858" y="2411824"/>
                </a:cubicBezTo>
                <a:cubicBezTo>
                  <a:pt x="592120" y="2419095"/>
                  <a:pt x="600599" y="2394285"/>
                  <a:pt x="570008" y="2360312"/>
                </a:cubicBezTo>
                <a:cubicBezTo>
                  <a:pt x="525457" y="2310774"/>
                  <a:pt x="567057" y="2265987"/>
                  <a:pt x="594400" y="2218813"/>
                </a:cubicBezTo>
                <a:cubicBezTo>
                  <a:pt x="635581" y="2147198"/>
                  <a:pt x="612469" y="2115647"/>
                  <a:pt x="505675" y="2074370"/>
                </a:cubicBezTo>
                <a:cubicBezTo>
                  <a:pt x="445534" y="2051386"/>
                  <a:pt x="381431" y="2032947"/>
                  <a:pt x="295650" y="2015851"/>
                </a:cubicBezTo>
                <a:cubicBezTo>
                  <a:pt x="487251" y="1985881"/>
                  <a:pt x="281423" y="1958614"/>
                  <a:pt x="346760" y="1924896"/>
                </a:cubicBezTo>
                <a:cubicBezTo>
                  <a:pt x="481788" y="1901571"/>
                  <a:pt x="600623" y="1980687"/>
                  <a:pt x="783461" y="1939173"/>
                </a:cubicBezTo>
                <a:cubicBezTo>
                  <a:pt x="547912" y="1882335"/>
                  <a:pt x="287006" y="1807013"/>
                  <a:pt x="112183" y="1719100"/>
                </a:cubicBezTo>
                <a:cubicBezTo>
                  <a:pt x="148588" y="1692398"/>
                  <a:pt x="188462" y="1710725"/>
                  <a:pt x="219936" y="1699568"/>
                </a:cubicBezTo>
                <a:cubicBezTo>
                  <a:pt x="218006" y="1694140"/>
                  <a:pt x="220184" y="1685834"/>
                  <a:pt x="214196" y="1683841"/>
                </a:cubicBezTo>
                <a:cubicBezTo>
                  <a:pt x="85284" y="1638910"/>
                  <a:pt x="83720" y="1637648"/>
                  <a:pt x="212296" y="1584947"/>
                </a:cubicBezTo>
                <a:cubicBezTo>
                  <a:pt x="257172" y="1566456"/>
                  <a:pt x="252206" y="1554019"/>
                  <a:pt x="226108" y="1538121"/>
                </a:cubicBezTo>
                <a:cubicBezTo>
                  <a:pt x="207682" y="1526866"/>
                  <a:pt x="185078" y="1517656"/>
                  <a:pt x="192710" y="1488723"/>
                </a:cubicBezTo>
                <a:cubicBezTo>
                  <a:pt x="268435" y="1518175"/>
                  <a:pt x="624154" y="1547955"/>
                  <a:pt x="685843" y="1538903"/>
                </a:cubicBezTo>
                <a:cubicBezTo>
                  <a:pt x="755173" y="1528619"/>
                  <a:pt x="994201" y="1520231"/>
                  <a:pt x="1067153" y="1523622"/>
                </a:cubicBezTo>
                <a:cubicBezTo>
                  <a:pt x="1063138" y="1522015"/>
                  <a:pt x="1059122" y="1520410"/>
                  <a:pt x="1055106" y="1518803"/>
                </a:cubicBezTo>
                <a:cubicBezTo>
                  <a:pt x="983007" y="1486514"/>
                  <a:pt x="909946" y="1454310"/>
                  <a:pt x="864245" y="1408231"/>
                </a:cubicBezTo>
                <a:cubicBezTo>
                  <a:pt x="862153" y="1406456"/>
                  <a:pt x="861045" y="1404874"/>
                  <a:pt x="856768" y="1405809"/>
                </a:cubicBezTo>
                <a:cubicBezTo>
                  <a:pt x="819307" y="1414974"/>
                  <a:pt x="822846" y="1400112"/>
                  <a:pt x="821342" y="1388491"/>
                </a:cubicBezTo>
                <a:cubicBezTo>
                  <a:pt x="819813" y="1376592"/>
                  <a:pt x="812736" y="1367699"/>
                  <a:pt x="784954" y="1371257"/>
                </a:cubicBezTo>
                <a:cubicBezTo>
                  <a:pt x="783512" y="1371384"/>
                  <a:pt x="781566" y="1371274"/>
                  <a:pt x="779619" y="1371165"/>
                </a:cubicBezTo>
                <a:cubicBezTo>
                  <a:pt x="766469" y="1370361"/>
                  <a:pt x="722835" y="1342290"/>
                  <a:pt x="728571" y="1335910"/>
                </a:cubicBezTo>
                <a:cubicBezTo>
                  <a:pt x="741389" y="1321912"/>
                  <a:pt x="726409" y="1316791"/>
                  <a:pt x="713734" y="1310348"/>
                </a:cubicBezTo>
                <a:cubicBezTo>
                  <a:pt x="696009" y="1301550"/>
                  <a:pt x="678333" y="1293308"/>
                  <a:pt x="659695" y="1285149"/>
                </a:cubicBezTo>
                <a:cubicBezTo>
                  <a:pt x="641562" y="1277227"/>
                  <a:pt x="622997" y="1269901"/>
                  <a:pt x="604409" y="1262299"/>
                </a:cubicBezTo>
                <a:cubicBezTo>
                  <a:pt x="561305" y="1256847"/>
                  <a:pt x="517819" y="1252549"/>
                  <a:pt x="472556" y="1250086"/>
                </a:cubicBezTo>
                <a:cubicBezTo>
                  <a:pt x="438951" y="1247999"/>
                  <a:pt x="401379" y="1244860"/>
                  <a:pt x="382690" y="1214040"/>
                </a:cubicBezTo>
                <a:cubicBezTo>
                  <a:pt x="418096" y="1214570"/>
                  <a:pt x="453575" y="1215933"/>
                  <a:pt x="489053" y="1217296"/>
                </a:cubicBezTo>
                <a:cubicBezTo>
                  <a:pt x="454954" y="1204059"/>
                  <a:pt x="421816" y="1190737"/>
                  <a:pt x="390047" y="1176456"/>
                </a:cubicBezTo>
                <a:cubicBezTo>
                  <a:pt x="363810" y="1164487"/>
                  <a:pt x="342232" y="1150431"/>
                  <a:pt x="333292" y="1131347"/>
                </a:cubicBezTo>
                <a:cubicBezTo>
                  <a:pt x="330930" y="1126518"/>
                  <a:pt x="329025" y="1121368"/>
                  <a:pt x="337841" y="1116956"/>
                </a:cubicBezTo>
                <a:cubicBezTo>
                  <a:pt x="347569" y="1111905"/>
                  <a:pt x="355552" y="1114562"/>
                  <a:pt x="363031" y="1116984"/>
                </a:cubicBezTo>
                <a:cubicBezTo>
                  <a:pt x="393929" y="1126864"/>
                  <a:pt x="425283" y="1136425"/>
                  <a:pt x="455724" y="1146625"/>
                </a:cubicBezTo>
                <a:cubicBezTo>
                  <a:pt x="496146" y="1160147"/>
                  <a:pt x="536111" y="1173989"/>
                  <a:pt x="576050" y="1187553"/>
                </a:cubicBezTo>
                <a:cubicBezTo>
                  <a:pt x="519650" y="1157524"/>
                  <a:pt x="457798" y="1131612"/>
                  <a:pt x="391358" y="1108621"/>
                </a:cubicBezTo>
                <a:cubicBezTo>
                  <a:pt x="343386" y="1091844"/>
                  <a:pt x="295414" y="1075067"/>
                  <a:pt x="258466" y="1051446"/>
                </a:cubicBezTo>
                <a:cubicBezTo>
                  <a:pt x="239512" y="1039678"/>
                  <a:pt x="230024" y="1025400"/>
                  <a:pt x="227119" y="1008864"/>
                </a:cubicBezTo>
                <a:cubicBezTo>
                  <a:pt x="226729" y="1004421"/>
                  <a:pt x="227253" y="999338"/>
                  <a:pt x="237176" y="996508"/>
                </a:cubicBezTo>
                <a:cubicBezTo>
                  <a:pt x="247123" y="993956"/>
                  <a:pt x="253208" y="997060"/>
                  <a:pt x="257395" y="1000610"/>
                </a:cubicBezTo>
                <a:cubicBezTo>
                  <a:pt x="262111" y="1004674"/>
                  <a:pt x="267716" y="1007820"/>
                  <a:pt x="275649" y="1009921"/>
                </a:cubicBezTo>
                <a:cubicBezTo>
                  <a:pt x="345186" y="1029563"/>
                  <a:pt x="406508" y="1054962"/>
                  <a:pt x="469199" y="1079402"/>
                </a:cubicBezTo>
                <a:cubicBezTo>
                  <a:pt x="558968" y="1114336"/>
                  <a:pt x="647368" y="1150231"/>
                  <a:pt x="753033" y="1173138"/>
                </a:cubicBezTo>
                <a:cubicBezTo>
                  <a:pt x="793015" y="1181661"/>
                  <a:pt x="834292" y="1188391"/>
                  <a:pt x="865682" y="1187316"/>
                </a:cubicBezTo>
                <a:cubicBezTo>
                  <a:pt x="750261" y="1147076"/>
                  <a:pt x="641375" y="1104025"/>
                  <a:pt x="543487" y="1053852"/>
                </a:cubicBezTo>
                <a:cubicBezTo>
                  <a:pt x="444589" y="1003208"/>
                  <a:pt x="357848" y="947579"/>
                  <a:pt x="295297" y="880592"/>
                </a:cubicBezTo>
                <a:cubicBezTo>
                  <a:pt x="288871" y="873601"/>
                  <a:pt x="284873" y="866676"/>
                  <a:pt x="264758" y="869281"/>
                </a:cubicBezTo>
                <a:cubicBezTo>
                  <a:pt x="255650" y="870360"/>
                  <a:pt x="252375" y="866170"/>
                  <a:pt x="254388" y="861516"/>
                </a:cubicBezTo>
                <a:cubicBezTo>
                  <a:pt x="266992" y="828509"/>
                  <a:pt x="236853" y="810726"/>
                  <a:pt x="190786" y="799099"/>
                </a:cubicBezTo>
                <a:cubicBezTo>
                  <a:pt x="176408" y="795324"/>
                  <a:pt x="175031" y="790688"/>
                  <a:pt x="184973" y="782539"/>
                </a:cubicBezTo>
                <a:cubicBezTo>
                  <a:pt x="198516" y="771277"/>
                  <a:pt x="196123" y="760574"/>
                  <a:pt x="187530" y="750974"/>
                </a:cubicBezTo>
                <a:cubicBezTo>
                  <a:pt x="182644" y="744967"/>
                  <a:pt x="176339" y="739364"/>
                  <a:pt x="170996" y="733676"/>
                </a:cubicBezTo>
                <a:cubicBezTo>
                  <a:pt x="167290" y="730083"/>
                  <a:pt x="161157" y="726424"/>
                  <a:pt x="169444" y="721499"/>
                </a:cubicBezTo>
                <a:cubicBezTo>
                  <a:pt x="177298" y="717172"/>
                  <a:pt x="185665" y="718676"/>
                  <a:pt x="193501" y="719668"/>
                </a:cubicBezTo>
                <a:cubicBezTo>
                  <a:pt x="231170" y="723917"/>
                  <a:pt x="254043" y="736181"/>
                  <a:pt x="265436" y="755609"/>
                </a:cubicBezTo>
                <a:cubicBezTo>
                  <a:pt x="273963" y="769971"/>
                  <a:pt x="281726" y="770130"/>
                  <a:pt x="302333" y="756567"/>
                </a:cubicBezTo>
                <a:cubicBezTo>
                  <a:pt x="317894" y="746247"/>
                  <a:pt x="332387" y="745814"/>
                  <a:pt x="346481" y="751853"/>
                </a:cubicBezTo>
                <a:cubicBezTo>
                  <a:pt x="354007" y="754830"/>
                  <a:pt x="358771" y="759448"/>
                  <a:pt x="364449" y="763428"/>
                </a:cubicBezTo>
                <a:cubicBezTo>
                  <a:pt x="392910" y="784156"/>
                  <a:pt x="422762" y="804202"/>
                  <a:pt x="467363" y="815678"/>
                </a:cubicBezTo>
                <a:cubicBezTo>
                  <a:pt x="487199" y="820933"/>
                  <a:pt x="508355" y="824672"/>
                  <a:pt x="537693" y="816781"/>
                </a:cubicBezTo>
                <a:cubicBezTo>
                  <a:pt x="518386" y="812039"/>
                  <a:pt x="499567" y="812852"/>
                  <a:pt x="482019" y="811593"/>
                </a:cubicBezTo>
                <a:cubicBezTo>
                  <a:pt x="464472" y="810335"/>
                  <a:pt x="454949" y="806693"/>
                  <a:pt x="467050" y="795557"/>
                </a:cubicBezTo>
                <a:cubicBezTo>
                  <a:pt x="473772" y="789371"/>
                  <a:pt x="472878" y="784693"/>
                  <a:pt x="465734" y="780562"/>
                </a:cubicBezTo>
                <a:cubicBezTo>
                  <a:pt x="442763" y="767188"/>
                  <a:pt x="430336" y="747011"/>
                  <a:pt x="384526" y="749353"/>
                </a:cubicBezTo>
                <a:cubicBezTo>
                  <a:pt x="382123" y="749564"/>
                  <a:pt x="379622" y="748664"/>
                  <a:pt x="377146" y="748041"/>
                </a:cubicBezTo>
                <a:cubicBezTo>
                  <a:pt x="367744" y="745789"/>
                  <a:pt x="357358" y="743342"/>
                  <a:pt x="360089" y="735827"/>
                </a:cubicBezTo>
                <a:cubicBezTo>
                  <a:pt x="363301" y="728269"/>
                  <a:pt x="375652" y="725506"/>
                  <a:pt x="386634" y="723703"/>
                </a:cubicBezTo>
                <a:cubicBezTo>
                  <a:pt x="414823" y="719269"/>
                  <a:pt x="437543" y="724271"/>
                  <a:pt x="459375" y="730191"/>
                </a:cubicBezTo>
                <a:cubicBezTo>
                  <a:pt x="512487" y="744837"/>
                  <a:pt x="556932" y="765561"/>
                  <a:pt x="603200" y="785006"/>
                </a:cubicBezTo>
                <a:cubicBezTo>
                  <a:pt x="672604" y="814173"/>
                  <a:pt x="734250" y="848778"/>
                  <a:pt x="810521" y="873425"/>
                </a:cubicBezTo>
                <a:cubicBezTo>
                  <a:pt x="1037317" y="946423"/>
                  <a:pt x="1260943" y="1021938"/>
                  <a:pt x="1494102" y="1090180"/>
                </a:cubicBezTo>
                <a:cubicBezTo>
                  <a:pt x="1580109" y="1115371"/>
                  <a:pt x="1667892" y="1138728"/>
                  <a:pt x="1756565" y="1161167"/>
                </a:cubicBezTo>
                <a:cubicBezTo>
                  <a:pt x="1756899" y="1159458"/>
                  <a:pt x="1757282" y="1158305"/>
                  <a:pt x="1757592" y="1156319"/>
                </a:cubicBezTo>
                <a:cubicBezTo>
                  <a:pt x="1757470" y="1154931"/>
                  <a:pt x="1757324" y="1153264"/>
                  <a:pt x="1757202" y="1151876"/>
                </a:cubicBezTo>
                <a:cubicBezTo>
                  <a:pt x="1694452" y="1137796"/>
                  <a:pt x="1632540" y="1122242"/>
                  <a:pt x="1572453" y="1105409"/>
                </a:cubicBezTo>
                <a:cubicBezTo>
                  <a:pt x="1424942" y="1063789"/>
                  <a:pt x="1288864" y="1014450"/>
                  <a:pt x="1171972" y="951953"/>
                </a:cubicBezTo>
                <a:cubicBezTo>
                  <a:pt x="1162328" y="946924"/>
                  <a:pt x="1152112" y="946421"/>
                  <a:pt x="1137334" y="949118"/>
                </a:cubicBezTo>
                <a:cubicBezTo>
                  <a:pt x="1089682" y="958058"/>
                  <a:pt x="1074050" y="951035"/>
                  <a:pt x="1081493" y="925476"/>
                </a:cubicBezTo>
                <a:cubicBezTo>
                  <a:pt x="1083360" y="919155"/>
                  <a:pt x="1083403" y="914115"/>
                  <a:pt x="1074768" y="909555"/>
                </a:cubicBezTo>
                <a:cubicBezTo>
                  <a:pt x="1036165" y="889158"/>
                  <a:pt x="995714" y="869763"/>
                  <a:pt x="952019" y="852050"/>
                </a:cubicBezTo>
                <a:cubicBezTo>
                  <a:pt x="871170" y="819410"/>
                  <a:pt x="784821" y="790332"/>
                  <a:pt x="709017" y="754450"/>
                </a:cubicBezTo>
                <a:cubicBezTo>
                  <a:pt x="686747" y="743533"/>
                  <a:pt x="669617" y="730485"/>
                  <a:pt x="659046" y="714902"/>
                </a:cubicBezTo>
                <a:cubicBezTo>
                  <a:pt x="655674" y="709602"/>
                  <a:pt x="653624" y="702786"/>
                  <a:pt x="664793" y="697608"/>
                </a:cubicBezTo>
                <a:cubicBezTo>
                  <a:pt x="675483" y="692472"/>
                  <a:pt x="684069" y="696476"/>
                  <a:pt x="692052" y="699133"/>
                </a:cubicBezTo>
                <a:cubicBezTo>
                  <a:pt x="725451" y="709913"/>
                  <a:pt x="759355" y="720929"/>
                  <a:pt x="792779" y="731987"/>
                </a:cubicBezTo>
                <a:cubicBezTo>
                  <a:pt x="826682" y="743003"/>
                  <a:pt x="860155" y="754616"/>
                  <a:pt x="895574" y="766338"/>
                </a:cubicBezTo>
                <a:cubicBezTo>
                  <a:pt x="897416" y="759741"/>
                  <a:pt x="890085" y="758985"/>
                  <a:pt x="886044" y="757101"/>
                </a:cubicBezTo>
                <a:cubicBezTo>
                  <a:pt x="828975" y="730489"/>
                  <a:pt x="766861" y="707118"/>
                  <a:pt x="702924" y="685027"/>
                </a:cubicBezTo>
                <a:cubicBezTo>
                  <a:pt x="653460" y="667821"/>
                  <a:pt x="605342" y="649378"/>
                  <a:pt x="571540" y="622962"/>
                </a:cubicBezTo>
                <a:cubicBezTo>
                  <a:pt x="558524" y="612632"/>
                  <a:pt x="551227" y="601239"/>
                  <a:pt x="552940" y="587657"/>
                </a:cubicBezTo>
                <a:cubicBezTo>
                  <a:pt x="553537" y="583407"/>
                  <a:pt x="554132" y="579157"/>
                  <a:pt x="563623" y="576925"/>
                </a:cubicBezTo>
                <a:cubicBezTo>
                  <a:pt x="571217" y="575139"/>
                  <a:pt x="576243" y="577216"/>
                  <a:pt x="580332" y="579656"/>
                </a:cubicBezTo>
                <a:cubicBezTo>
                  <a:pt x="587500" y="584063"/>
                  <a:pt x="594668" y="588471"/>
                  <a:pt x="604623" y="591516"/>
                </a:cubicBezTo>
                <a:cubicBezTo>
                  <a:pt x="664350" y="609779"/>
                  <a:pt x="720426" y="630601"/>
                  <a:pt x="775136" y="652383"/>
                </a:cubicBezTo>
                <a:cubicBezTo>
                  <a:pt x="864952" y="687874"/>
                  <a:pt x="953882" y="724283"/>
                  <a:pt x="1057795" y="749301"/>
                </a:cubicBezTo>
                <a:cubicBezTo>
                  <a:pt x="1096889" y="758742"/>
                  <a:pt x="1137304" y="766668"/>
                  <a:pt x="1183454" y="768213"/>
                </a:cubicBezTo>
                <a:cubicBezTo>
                  <a:pt x="1181768" y="765563"/>
                  <a:pt x="1178737" y="764150"/>
                  <a:pt x="1175732" y="763015"/>
                </a:cubicBezTo>
                <a:cubicBezTo>
                  <a:pt x="1075170" y="726508"/>
                  <a:pt x="977850" y="688319"/>
                  <a:pt x="888743" y="644370"/>
                </a:cubicBezTo>
                <a:cubicBezTo>
                  <a:pt x="778881" y="590211"/>
                  <a:pt x="683912" y="529148"/>
                  <a:pt x="615490" y="455960"/>
                </a:cubicBezTo>
                <a:cubicBezTo>
                  <a:pt x="612312" y="452882"/>
                  <a:pt x="610122" y="449996"/>
                  <a:pt x="602432" y="450671"/>
                </a:cubicBezTo>
                <a:cubicBezTo>
                  <a:pt x="582748" y="452678"/>
                  <a:pt x="580338" y="447293"/>
                  <a:pt x="582418" y="437876"/>
                </a:cubicBezTo>
                <a:cubicBezTo>
                  <a:pt x="588134" y="414707"/>
                  <a:pt x="573498" y="396964"/>
                  <a:pt x="539211" y="387101"/>
                </a:cubicBezTo>
                <a:cubicBezTo>
                  <a:pt x="514350" y="379769"/>
                  <a:pt x="493430" y="373210"/>
                  <a:pt x="519748" y="352990"/>
                </a:cubicBezTo>
                <a:cubicBezTo>
                  <a:pt x="526113" y="348234"/>
                  <a:pt x="523173" y="342336"/>
                  <a:pt x="520282" y="336993"/>
                </a:cubicBezTo>
                <a:cubicBezTo>
                  <a:pt x="516186" y="328957"/>
                  <a:pt x="507910" y="322968"/>
                  <a:pt x="498650" y="316785"/>
                </a:cubicBezTo>
                <a:cubicBezTo>
                  <a:pt x="493501" y="313319"/>
                  <a:pt x="487271" y="308549"/>
                  <a:pt x="493610" y="303515"/>
                </a:cubicBezTo>
                <a:cubicBezTo>
                  <a:pt x="500838" y="297564"/>
                  <a:pt x="511247" y="300288"/>
                  <a:pt x="519565" y="301237"/>
                </a:cubicBezTo>
                <a:cubicBezTo>
                  <a:pt x="557715" y="305444"/>
                  <a:pt x="581118" y="318221"/>
                  <a:pt x="592560" y="338204"/>
                </a:cubicBezTo>
                <a:cubicBezTo>
                  <a:pt x="599979" y="350985"/>
                  <a:pt x="609184" y="351016"/>
                  <a:pt x="627076" y="339652"/>
                </a:cubicBezTo>
                <a:cubicBezTo>
                  <a:pt x="647275" y="326965"/>
                  <a:pt x="664147" y="326044"/>
                  <a:pt x="679640" y="336997"/>
                </a:cubicBezTo>
                <a:cubicBezTo>
                  <a:pt x="692054" y="345981"/>
                  <a:pt x="702112" y="355732"/>
                  <a:pt x="716352" y="363437"/>
                </a:cubicBezTo>
                <a:cubicBezTo>
                  <a:pt x="754546" y="384710"/>
                  <a:pt x="790508" y="408138"/>
                  <a:pt x="869745" y="400343"/>
                </a:cubicBezTo>
                <a:cubicBezTo>
                  <a:pt x="847718" y="392203"/>
                  <a:pt x="825656" y="394699"/>
                  <a:pt x="806641" y="393290"/>
                </a:cubicBezTo>
                <a:cubicBezTo>
                  <a:pt x="792988" y="392249"/>
                  <a:pt x="779165" y="389265"/>
                  <a:pt x="791435" y="380072"/>
                </a:cubicBezTo>
                <a:cubicBezTo>
                  <a:pt x="805532" y="369601"/>
                  <a:pt x="796441" y="365362"/>
                  <a:pt x="787709" y="359692"/>
                </a:cubicBezTo>
                <a:cubicBezTo>
                  <a:pt x="767647" y="346342"/>
                  <a:pt x="751260" y="330710"/>
                  <a:pt x="711071" y="330880"/>
                </a:cubicBezTo>
                <a:cubicBezTo>
                  <a:pt x="704773" y="330873"/>
                  <a:pt x="699699" y="328240"/>
                  <a:pt x="694722" y="326718"/>
                </a:cubicBezTo>
                <a:cubicBezTo>
                  <a:pt x="687749" y="324532"/>
                  <a:pt x="681713" y="321984"/>
                  <a:pt x="684613" y="316412"/>
                </a:cubicBezTo>
                <a:cubicBezTo>
                  <a:pt x="687565" y="311396"/>
                  <a:pt x="694531" y="307986"/>
                  <a:pt x="703615" y="306629"/>
                </a:cubicBezTo>
                <a:cubicBezTo>
                  <a:pt x="711738" y="305356"/>
                  <a:pt x="720365" y="304319"/>
                  <a:pt x="728585" y="304157"/>
                </a:cubicBezTo>
                <a:cubicBezTo>
                  <a:pt x="765287" y="302895"/>
                  <a:pt x="791378" y="313197"/>
                  <a:pt x="817397" y="322666"/>
                </a:cubicBezTo>
                <a:cubicBezTo>
                  <a:pt x="908436" y="355531"/>
                  <a:pt x="989341" y="394323"/>
                  <a:pt x="1073943" y="431110"/>
                </a:cubicBezTo>
                <a:cubicBezTo>
                  <a:pt x="1158521" y="467620"/>
                  <a:pt x="1256741" y="493978"/>
                  <a:pt x="1349484" y="524175"/>
                </a:cubicBezTo>
                <a:cubicBezTo>
                  <a:pt x="1563417" y="594105"/>
                  <a:pt x="1778287" y="663672"/>
                  <a:pt x="2004921" y="723811"/>
                </a:cubicBezTo>
                <a:cubicBezTo>
                  <a:pt x="2226580" y="782429"/>
                  <a:pt x="2967159" y="809769"/>
                  <a:pt x="3111348" y="808027"/>
                </a:cubicBezTo>
                <a:cubicBezTo>
                  <a:pt x="3295676" y="805559"/>
                  <a:pt x="3730204" y="773014"/>
                  <a:pt x="4173417" y="745585"/>
                </a:cubicBezTo>
                <a:cubicBezTo>
                  <a:pt x="4223504" y="742307"/>
                  <a:pt x="4272653" y="739393"/>
                  <a:pt x="4324760" y="737057"/>
                </a:cubicBezTo>
                <a:cubicBezTo>
                  <a:pt x="5801059" y="670156"/>
                  <a:pt x="6841344" y="326433"/>
                  <a:pt x="6893789" y="305879"/>
                </a:cubicBezTo>
                <a:cubicBezTo>
                  <a:pt x="6978091" y="273014"/>
                  <a:pt x="7258655" y="208091"/>
                  <a:pt x="7259184" y="208604"/>
                </a:cubicBezTo>
                <a:cubicBezTo>
                  <a:pt x="7265440" y="213652"/>
                  <a:pt x="7297274" y="217644"/>
                  <a:pt x="7323059" y="220312"/>
                </a:cubicBezTo>
                <a:lnTo>
                  <a:pt x="7347572" y="222730"/>
                </a:lnTo>
                <a:lnTo>
                  <a:pt x="7350636" y="224083"/>
                </a:lnTo>
                <a:cubicBezTo>
                  <a:pt x="7359607" y="224205"/>
                  <a:pt x="7359159" y="223929"/>
                  <a:pt x="7353245" y="223290"/>
                </a:cubicBezTo>
                <a:lnTo>
                  <a:pt x="7347572" y="222730"/>
                </a:lnTo>
                <a:lnTo>
                  <a:pt x="7342573" y="220523"/>
                </a:lnTo>
                <a:cubicBezTo>
                  <a:pt x="7341302" y="218466"/>
                  <a:pt x="7341191" y="215818"/>
                  <a:pt x="7341465" y="213415"/>
                </a:cubicBezTo>
                <a:cubicBezTo>
                  <a:pt x="7342771" y="200707"/>
                  <a:pt x="7352468" y="189782"/>
                  <a:pt x="7375606" y="182994"/>
                </a:cubicBezTo>
                <a:cubicBezTo>
                  <a:pt x="7397808" y="176568"/>
                  <a:pt x="7420538" y="170655"/>
                  <a:pt x="7443270" y="164742"/>
                </a:cubicBezTo>
                <a:cubicBezTo>
                  <a:pt x="7462204" y="159722"/>
                  <a:pt x="7475181" y="158583"/>
                  <a:pt x="7478299" y="172021"/>
                </a:cubicBezTo>
                <a:cubicBezTo>
                  <a:pt x="7481416" y="185460"/>
                  <a:pt x="7508389" y="189249"/>
                  <a:pt x="7524024" y="179761"/>
                </a:cubicBezTo>
                <a:cubicBezTo>
                  <a:pt x="7585174" y="142492"/>
                  <a:pt x="7658615" y="112820"/>
                  <a:pt x="7727944" y="80430"/>
                </a:cubicBezTo>
                <a:cubicBezTo>
                  <a:pt x="7776349" y="57992"/>
                  <a:pt x="7827303" y="37009"/>
                  <a:pt x="7867024" y="9456"/>
                </a:cubicBezTo>
                <a:cubicBezTo>
                  <a:pt x="7874326" y="4338"/>
                  <a:pt x="7880999" y="-2404"/>
                  <a:pt x="7894848" y="858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8790A9-D0A6-A34F-D62C-646E8DB82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2ABD5A5-44E5-4DFB-933C-AF97E3A1C6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23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1971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94456-8606-70B1-1E94-C0E31BB28C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7A217F4-9323-ACCE-7E12-4988B47BE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24</a:t>
            </a:fld>
            <a:endParaRPr lang="en-US"/>
          </a:p>
        </p:txBody>
      </p:sp>
      <p:pic>
        <p:nvPicPr>
          <p:cNvPr id="16" name="Image 15" descr="Une image contenant texte, capture d’écran, Police, Graphique&#10;&#10;Description générée automatiquement">
            <a:extLst>
              <a:ext uri="{FF2B5EF4-FFF2-40B4-BE49-F238E27FC236}">
                <a16:creationId xmlns:a16="http://schemas.microsoft.com/office/drawing/2014/main" id="{68BAF3F2-3BAA-C4C6-7457-2EA3E9CF0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250" y="1396181"/>
            <a:ext cx="6983097" cy="4390102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F8E12CD1-8B6F-1405-6D0A-268FB6E984D4}"/>
              </a:ext>
            </a:extLst>
          </p:cNvPr>
          <p:cNvSpPr txBox="1"/>
          <p:nvPr/>
        </p:nvSpPr>
        <p:spPr>
          <a:xfrm>
            <a:off x="176982" y="6031853"/>
            <a:ext cx="114742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https://towardsdatascience.com/understanding-lora-low-rank-adaptation-for-finetuning-large-models-936bce1a07c6</a:t>
            </a:r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F42D8BE3-CA2E-983E-43EF-AC5A2E55A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fr-FR" sz="4400" dirty="0" err="1"/>
              <a:t>LoRA</a:t>
            </a:r>
            <a:r>
              <a:rPr lang="fr-FR" sz="4400" dirty="0"/>
              <a:t>: Low Rank Adaptation</a:t>
            </a:r>
          </a:p>
        </p:txBody>
      </p:sp>
    </p:spTree>
    <p:extLst>
      <p:ext uri="{BB962C8B-B14F-4D97-AF65-F5344CB8AC3E}">
        <p14:creationId xmlns:p14="http://schemas.microsoft.com/office/powerpoint/2010/main" val="26954520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1ADD4-D544-38F6-F3E4-BA2117A39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90A656C-A7B9-AEFC-28DB-FE0D9077E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25</a:t>
            </a:fld>
            <a:endParaRPr lang="en-US"/>
          </a:p>
        </p:txBody>
      </p:sp>
      <p:pic>
        <p:nvPicPr>
          <p:cNvPr id="7" name="Espace réservé du contenu 6" descr="Une image contenant texte, diagramme, capture d’écran, nombre">
            <a:extLst>
              <a:ext uri="{FF2B5EF4-FFF2-40B4-BE49-F238E27FC236}">
                <a16:creationId xmlns:a16="http://schemas.microsoft.com/office/drawing/2014/main" id="{9A31A02F-D535-7CE1-40E7-0BAD095DF2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63" y="494993"/>
            <a:ext cx="8403804" cy="4706272"/>
          </a:xfr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4BB6E65-A09B-8237-4836-4AFA64E28432}"/>
              </a:ext>
            </a:extLst>
          </p:cNvPr>
          <p:cNvSpPr txBox="1"/>
          <p:nvPr/>
        </p:nvSpPr>
        <p:spPr>
          <a:xfrm>
            <a:off x="737420" y="609814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https://www.aporia.com/learn/low-rank-adaptation-lora/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DACD465-0130-17A9-C473-35DE60919293}"/>
              </a:ext>
            </a:extLst>
          </p:cNvPr>
          <p:cNvSpPr txBox="1"/>
          <p:nvPr/>
        </p:nvSpPr>
        <p:spPr>
          <a:xfrm>
            <a:off x="3530382" y="5201265"/>
            <a:ext cx="5100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W</a:t>
            </a:r>
            <a:endParaRPr lang="fr-FR" sz="2800" b="1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F6FB094-568E-D2B6-C733-76F02FBD8681}"/>
              </a:ext>
            </a:extLst>
          </p:cNvPr>
          <p:cNvSpPr txBox="1"/>
          <p:nvPr/>
        </p:nvSpPr>
        <p:spPr>
          <a:xfrm>
            <a:off x="5993529" y="5201265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</a:t>
            </a:r>
            <a:endParaRPr lang="fr-FR" sz="2800" b="1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C27DC70-763A-11E0-C264-8D25D6E3D550}"/>
              </a:ext>
            </a:extLst>
          </p:cNvPr>
          <p:cNvSpPr txBox="1"/>
          <p:nvPr/>
        </p:nvSpPr>
        <p:spPr>
          <a:xfrm>
            <a:off x="7827726" y="5203376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18845913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4B041-3804-0EDF-14DC-B5BE9D749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7059739-1619-8767-BCDA-D9D921D89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26</a:t>
            </a:fld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AF382BB-3413-EB85-A068-8EF3E22E3347}"/>
              </a:ext>
            </a:extLst>
          </p:cNvPr>
          <p:cNvSpPr txBox="1"/>
          <p:nvPr/>
        </p:nvSpPr>
        <p:spPr>
          <a:xfrm>
            <a:off x="78659" y="6098147"/>
            <a:ext cx="11808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https://rocm.blogs.amd.com/artificial-intelligence/lora-fundamentals/README.html</a:t>
            </a:r>
          </a:p>
        </p:txBody>
      </p:sp>
      <p:pic>
        <p:nvPicPr>
          <p:cNvPr id="6" name="Image 5" descr="Une image contenant texte, capture d’écran, diagramme, Rectangle">
            <a:extLst>
              <a:ext uri="{FF2B5EF4-FFF2-40B4-BE49-F238E27FC236}">
                <a16:creationId xmlns:a16="http://schemas.microsoft.com/office/drawing/2014/main" id="{964DAFFE-59E4-DFA6-A77C-F663A9F254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399" y="1718748"/>
            <a:ext cx="5536408" cy="4351338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97BDE1A0-4E18-6F87-9BB4-DCA9699CA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fr-FR" sz="4400" dirty="0" err="1"/>
              <a:t>LoRA</a:t>
            </a:r>
            <a:r>
              <a:rPr lang="fr-FR" sz="4400" dirty="0"/>
              <a:t>: Low Rank Adaptation</a:t>
            </a:r>
          </a:p>
        </p:txBody>
      </p:sp>
    </p:spTree>
    <p:extLst>
      <p:ext uri="{BB962C8B-B14F-4D97-AF65-F5344CB8AC3E}">
        <p14:creationId xmlns:p14="http://schemas.microsoft.com/office/powerpoint/2010/main" val="14584709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A20BAB-AF17-F9FF-9E1A-165D012A9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A50734-AD4B-FA38-3607-BEB292D04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27</a:t>
            </a:fld>
            <a:endParaRPr lang="en-US"/>
          </a:p>
        </p:txBody>
      </p:sp>
      <p:pic>
        <p:nvPicPr>
          <p:cNvPr id="11" name="Espace réservé du contenu 10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720D3E50-82A7-75B8-435B-E389480A1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301" y="1686590"/>
            <a:ext cx="4574712" cy="4351338"/>
          </a:xfrm>
        </p:spPr>
      </p:pic>
      <p:sp>
        <p:nvSpPr>
          <p:cNvPr id="5" name="AutoShape 2" descr="LoRA structure">
            <a:extLst>
              <a:ext uri="{FF2B5EF4-FFF2-40B4-BE49-F238E27FC236}">
                <a16:creationId xmlns:a16="http://schemas.microsoft.com/office/drawing/2014/main" id="{B533EEC0-689A-65B5-BA13-146C96127E7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3908323" cy="3908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74AC724-68DB-1D48-80B7-46724087D413}"/>
              </a:ext>
            </a:extLst>
          </p:cNvPr>
          <p:cNvSpPr txBox="1"/>
          <p:nvPr/>
        </p:nvSpPr>
        <p:spPr>
          <a:xfrm>
            <a:off x="0" y="6171684"/>
            <a:ext cx="118960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www.datacamp.com/tutorial/mastering-low-rank-adaptation-lora-enhancing-large-language-models-for-efficient-adaptation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A8B23D8-1C06-0D09-3F48-3D0DB4C70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fr-FR" sz="4400" dirty="0" err="1"/>
              <a:t>LoRA</a:t>
            </a:r>
            <a:r>
              <a:rPr lang="fr-FR" sz="4400" dirty="0"/>
              <a:t>: Low Rank Adaptation</a:t>
            </a:r>
          </a:p>
        </p:txBody>
      </p:sp>
    </p:spTree>
    <p:extLst>
      <p:ext uri="{BB962C8B-B14F-4D97-AF65-F5344CB8AC3E}">
        <p14:creationId xmlns:p14="http://schemas.microsoft.com/office/powerpoint/2010/main" val="2904411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FE0830-D035-B58E-F314-98733B764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80EA889-B794-1EEF-EC4F-2417B5661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28</a:t>
            </a:fld>
            <a:endParaRPr lang="en-US"/>
          </a:p>
        </p:txBody>
      </p:sp>
      <p:sp>
        <p:nvSpPr>
          <p:cNvPr id="5" name="AutoShape 2" descr="LoRA structure">
            <a:extLst>
              <a:ext uri="{FF2B5EF4-FFF2-40B4-BE49-F238E27FC236}">
                <a16:creationId xmlns:a16="http://schemas.microsoft.com/office/drawing/2014/main" id="{CCC53131-39C4-341F-3B06-8A1926C03F3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3908323" cy="3908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8" name="Image 7" descr="Une image contenant texte, capture d’écran, diagramme, Police&#10;&#10;Description générée automatiquement">
            <a:extLst>
              <a:ext uri="{FF2B5EF4-FFF2-40B4-BE49-F238E27FC236}">
                <a16:creationId xmlns:a16="http://schemas.microsoft.com/office/drawing/2014/main" id="{ECAEE47A-941C-89AA-1CB7-FF0356178B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1750141"/>
            <a:ext cx="11877675" cy="3738117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948A2AC-0B7A-FE7B-EB23-3D24969DF957}"/>
              </a:ext>
            </a:extLst>
          </p:cNvPr>
          <p:cNvSpPr txBox="1"/>
          <p:nvPr/>
        </p:nvSpPr>
        <p:spPr>
          <a:xfrm>
            <a:off x="216309" y="6028804"/>
            <a:ext cx="72857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https://www.linkedin.com/pulse/lora-low-rank-adaptation-arjun-p-v-ljn4c/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23825991-33EE-611A-4A89-AB8D9DF0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fr-FR" sz="4400" dirty="0" err="1"/>
              <a:t>LoRA</a:t>
            </a:r>
            <a:r>
              <a:rPr lang="fr-FR" sz="4400" dirty="0"/>
              <a:t>: Low Rank Adaptation</a:t>
            </a:r>
          </a:p>
        </p:txBody>
      </p:sp>
    </p:spTree>
    <p:extLst>
      <p:ext uri="{BB962C8B-B14F-4D97-AF65-F5344CB8AC3E}">
        <p14:creationId xmlns:p14="http://schemas.microsoft.com/office/powerpoint/2010/main" val="30598777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C1444B-10D8-F5FA-693B-14D79F479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DABFEDA-DB79-FCA7-C3F5-E1E5E40B1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370227"/>
            <a:ext cx="9144000" cy="11931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 err="1"/>
              <a:t>QLoRA</a:t>
            </a:r>
            <a:endParaRPr lang="en-US" sz="4400" dirty="0"/>
          </a:p>
        </p:txBody>
      </p:sp>
      <p:pic>
        <p:nvPicPr>
          <p:cNvPr id="8" name="Picture 7" descr="A person sitting at a desk with multiple computers&#10;&#10;Description automatically generated">
            <a:extLst>
              <a:ext uri="{FF2B5EF4-FFF2-40B4-BE49-F238E27FC236}">
                <a16:creationId xmlns:a16="http://schemas.microsoft.com/office/drawing/2014/main" id="{A5322AD3-BE8F-32CE-D1FD-E618C5AC18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3" r="2" b="5598"/>
          <a:stretch/>
        </p:blipFill>
        <p:spPr>
          <a:xfrm>
            <a:off x="1690046" y="386205"/>
            <a:ext cx="8903441" cy="3766876"/>
          </a:xfrm>
          <a:custGeom>
            <a:avLst/>
            <a:gdLst/>
            <a:ahLst/>
            <a:cxnLst/>
            <a:rect l="l" t="t" r="r" b="b"/>
            <a:pathLst>
              <a:path w="8903441" h="3766876">
                <a:moveTo>
                  <a:pt x="8890380" y="1667288"/>
                </a:moveTo>
                <a:lnTo>
                  <a:pt x="8895460" y="1677046"/>
                </a:lnTo>
                <a:cubicBezTo>
                  <a:pt x="8905866" y="1703466"/>
                  <a:pt x="8906717" y="1724063"/>
                  <a:pt x="8894323" y="1729738"/>
                </a:cubicBezTo>
                <a:lnTo>
                  <a:pt x="8891365" y="1729349"/>
                </a:lnTo>
                <a:lnTo>
                  <a:pt x="8891421" y="1712412"/>
                </a:lnTo>
                <a:cubicBezTo>
                  <a:pt x="8891337" y="1700170"/>
                  <a:pt x="8891138" y="1688653"/>
                  <a:pt x="8890856" y="1678595"/>
                </a:cubicBezTo>
                <a:close/>
                <a:moveTo>
                  <a:pt x="8888451" y="1641624"/>
                </a:moveTo>
                <a:cubicBezTo>
                  <a:pt x="8888927" y="1642911"/>
                  <a:pt x="8889388" y="1647125"/>
                  <a:pt x="8889800" y="1653531"/>
                </a:cubicBezTo>
                <a:lnTo>
                  <a:pt x="8890380" y="1667288"/>
                </a:lnTo>
                <a:lnTo>
                  <a:pt x="8884645" y="1656272"/>
                </a:lnTo>
                <a:lnTo>
                  <a:pt x="8886368" y="1643902"/>
                </a:lnTo>
                <a:cubicBezTo>
                  <a:pt x="8887058" y="1640758"/>
                  <a:pt x="8887743" y="1639762"/>
                  <a:pt x="8888451" y="1641624"/>
                </a:cubicBezTo>
                <a:close/>
                <a:moveTo>
                  <a:pt x="999724" y="1241031"/>
                </a:moveTo>
                <a:cubicBezTo>
                  <a:pt x="998379" y="1242269"/>
                  <a:pt x="996554" y="1243547"/>
                  <a:pt x="995210" y="1244785"/>
                </a:cubicBezTo>
                <a:cubicBezTo>
                  <a:pt x="1005261" y="1248940"/>
                  <a:pt x="1015746" y="1252497"/>
                  <a:pt x="1025774" y="1256374"/>
                </a:cubicBezTo>
                <a:cubicBezTo>
                  <a:pt x="1037480" y="1257305"/>
                  <a:pt x="1049668" y="1258195"/>
                  <a:pt x="1060894" y="1259168"/>
                </a:cubicBezTo>
                <a:cubicBezTo>
                  <a:pt x="1040504" y="1253123"/>
                  <a:pt x="1020115" y="1247076"/>
                  <a:pt x="999724" y="1241031"/>
                </a:cubicBezTo>
                <a:close/>
                <a:moveTo>
                  <a:pt x="1319296" y="820371"/>
                </a:moveTo>
                <a:cubicBezTo>
                  <a:pt x="1421680" y="872109"/>
                  <a:pt x="1548101" y="905226"/>
                  <a:pt x="1681342" y="933268"/>
                </a:cubicBezTo>
                <a:cubicBezTo>
                  <a:pt x="1683167" y="931988"/>
                  <a:pt x="1684512" y="930751"/>
                  <a:pt x="1686338" y="929471"/>
                </a:cubicBezTo>
                <a:cubicBezTo>
                  <a:pt x="1563998" y="893197"/>
                  <a:pt x="1441635" y="856646"/>
                  <a:pt x="1319296" y="820371"/>
                </a:cubicBezTo>
                <a:close/>
                <a:moveTo>
                  <a:pt x="7894848" y="858"/>
                </a:moveTo>
                <a:cubicBezTo>
                  <a:pt x="7906700" y="3455"/>
                  <a:pt x="7910528" y="8436"/>
                  <a:pt x="7907341" y="16271"/>
                </a:cubicBezTo>
                <a:cubicBezTo>
                  <a:pt x="7902882" y="26177"/>
                  <a:pt x="7893520" y="35394"/>
                  <a:pt x="7882642" y="43904"/>
                </a:cubicBezTo>
                <a:cubicBezTo>
                  <a:pt x="7831903" y="83897"/>
                  <a:pt x="7856047" y="94090"/>
                  <a:pt x="7927648" y="93123"/>
                </a:cubicBezTo>
                <a:cubicBezTo>
                  <a:pt x="7991511" y="92274"/>
                  <a:pt x="8055318" y="85274"/>
                  <a:pt x="8119655" y="78787"/>
                </a:cubicBezTo>
                <a:cubicBezTo>
                  <a:pt x="8151329" y="75447"/>
                  <a:pt x="8152942" y="77265"/>
                  <a:pt x="8141786" y="93635"/>
                </a:cubicBezTo>
                <a:cubicBezTo>
                  <a:pt x="8123815" y="120677"/>
                  <a:pt x="8122595" y="145410"/>
                  <a:pt x="8151055" y="166138"/>
                </a:cubicBezTo>
                <a:cubicBezTo>
                  <a:pt x="8157767" y="170866"/>
                  <a:pt x="8162605" y="176318"/>
                  <a:pt x="8160811" y="183471"/>
                </a:cubicBezTo>
                <a:cubicBezTo>
                  <a:pt x="8152723" y="212724"/>
                  <a:pt x="8169841" y="236686"/>
                  <a:pt x="8187466" y="260884"/>
                </a:cubicBezTo>
                <a:cubicBezTo>
                  <a:pt x="8217175" y="301371"/>
                  <a:pt x="8254836" y="338641"/>
                  <a:pt x="8295790" y="374783"/>
                </a:cubicBezTo>
                <a:cubicBezTo>
                  <a:pt x="8324664" y="400232"/>
                  <a:pt x="8342922" y="431650"/>
                  <a:pt x="8406170" y="440370"/>
                </a:cubicBezTo>
                <a:cubicBezTo>
                  <a:pt x="8421364" y="442394"/>
                  <a:pt x="8426373" y="449790"/>
                  <a:pt x="8420903" y="459225"/>
                </a:cubicBezTo>
                <a:cubicBezTo>
                  <a:pt x="8402820" y="490474"/>
                  <a:pt x="8417534" y="514648"/>
                  <a:pt x="8450800" y="534955"/>
                </a:cubicBezTo>
                <a:cubicBezTo>
                  <a:pt x="8462563" y="542037"/>
                  <a:pt x="8458146" y="546902"/>
                  <a:pt x="8442097" y="551669"/>
                </a:cubicBezTo>
                <a:cubicBezTo>
                  <a:pt x="8423667" y="556925"/>
                  <a:pt x="8409328" y="564619"/>
                  <a:pt x="8398067" y="574282"/>
                </a:cubicBezTo>
                <a:cubicBezTo>
                  <a:pt x="8379577" y="589897"/>
                  <a:pt x="8370872" y="606612"/>
                  <a:pt x="8363634" y="623477"/>
                </a:cubicBezTo>
                <a:cubicBezTo>
                  <a:pt x="8352394" y="649929"/>
                  <a:pt x="8339133" y="675439"/>
                  <a:pt x="8295388" y="695789"/>
                </a:cubicBezTo>
                <a:cubicBezTo>
                  <a:pt x="8282368" y="701969"/>
                  <a:pt x="8271923" y="709882"/>
                  <a:pt x="8260972" y="717559"/>
                </a:cubicBezTo>
                <a:cubicBezTo>
                  <a:pt x="8264466" y="724248"/>
                  <a:pt x="8273101" y="728807"/>
                  <a:pt x="8289132" y="729358"/>
                </a:cubicBezTo>
                <a:cubicBezTo>
                  <a:pt x="8391169" y="732995"/>
                  <a:pt x="8386647" y="769770"/>
                  <a:pt x="8387346" y="810845"/>
                </a:cubicBezTo>
                <a:cubicBezTo>
                  <a:pt x="8388418" y="861681"/>
                  <a:pt x="8330862" y="890238"/>
                  <a:pt x="8259532" y="916368"/>
                </a:cubicBezTo>
                <a:cubicBezTo>
                  <a:pt x="8235122" y="925226"/>
                  <a:pt x="8199529" y="928071"/>
                  <a:pt x="8191769" y="950020"/>
                </a:cubicBezTo>
                <a:cubicBezTo>
                  <a:pt x="8234379" y="966427"/>
                  <a:pt x="8282955" y="945934"/>
                  <a:pt x="8327664" y="947606"/>
                </a:cubicBezTo>
                <a:cubicBezTo>
                  <a:pt x="8364609" y="949119"/>
                  <a:pt x="8424473" y="941347"/>
                  <a:pt x="8378206" y="982626"/>
                </a:cubicBezTo>
                <a:cubicBezTo>
                  <a:pt x="8364736" y="994722"/>
                  <a:pt x="8382242" y="1001021"/>
                  <a:pt x="8400605" y="1000529"/>
                </a:cubicBezTo>
                <a:cubicBezTo>
                  <a:pt x="8549357" y="995586"/>
                  <a:pt x="8487684" y="1076555"/>
                  <a:pt x="8538706" y="1111533"/>
                </a:cubicBezTo>
                <a:cubicBezTo>
                  <a:pt x="8553092" y="1120905"/>
                  <a:pt x="8540810" y="1141011"/>
                  <a:pt x="8520556" y="1147547"/>
                </a:cubicBezTo>
                <a:cubicBezTo>
                  <a:pt x="8392015" y="1189611"/>
                  <a:pt x="8380569" y="1263373"/>
                  <a:pt x="8322605" y="1331423"/>
                </a:cubicBezTo>
                <a:cubicBezTo>
                  <a:pt x="8393509" y="1350105"/>
                  <a:pt x="8476647" y="1348124"/>
                  <a:pt x="8552563" y="1357692"/>
                </a:cubicBezTo>
                <a:cubicBezTo>
                  <a:pt x="8631413" y="1367560"/>
                  <a:pt x="8632510" y="1380057"/>
                  <a:pt x="8572872" y="1434543"/>
                </a:cubicBezTo>
                <a:cubicBezTo>
                  <a:pt x="8740108" y="1430496"/>
                  <a:pt x="8740108" y="1430496"/>
                  <a:pt x="8695911" y="1511890"/>
                </a:cubicBezTo>
                <a:cubicBezTo>
                  <a:pt x="8766152" y="1509223"/>
                  <a:pt x="8835070" y="1574251"/>
                  <a:pt x="8873147" y="1634187"/>
                </a:cubicBezTo>
                <a:lnTo>
                  <a:pt x="8884645" y="1656272"/>
                </a:lnTo>
                <a:lnTo>
                  <a:pt x="8884254" y="1659075"/>
                </a:lnTo>
                <a:cubicBezTo>
                  <a:pt x="8882795" y="1672543"/>
                  <a:pt x="8881198" y="1691773"/>
                  <a:pt x="8879232" y="1711097"/>
                </a:cubicBezTo>
                <a:lnTo>
                  <a:pt x="8877347" y="1727504"/>
                </a:lnTo>
                <a:lnTo>
                  <a:pt x="8865337" y="1725923"/>
                </a:lnTo>
                <a:cubicBezTo>
                  <a:pt x="8855639" y="1721668"/>
                  <a:pt x="8848716" y="1720054"/>
                  <a:pt x="8843722" y="1720152"/>
                </a:cubicBezTo>
                <a:cubicBezTo>
                  <a:pt x="8828739" y="1720444"/>
                  <a:pt x="8831115" y="1736133"/>
                  <a:pt x="8828004" y="1742073"/>
                </a:cubicBezTo>
                <a:cubicBezTo>
                  <a:pt x="8817547" y="1760900"/>
                  <a:pt x="8843589" y="1770647"/>
                  <a:pt x="8861127" y="1782820"/>
                </a:cubicBezTo>
                <a:cubicBezTo>
                  <a:pt x="8867694" y="1787281"/>
                  <a:pt x="8872382" y="1766445"/>
                  <a:pt x="8875975" y="1739445"/>
                </a:cubicBezTo>
                <a:lnTo>
                  <a:pt x="8877347" y="1727504"/>
                </a:lnTo>
                <a:lnTo>
                  <a:pt x="8891365" y="1729349"/>
                </a:lnTo>
                <a:lnTo>
                  <a:pt x="8891294" y="1750579"/>
                </a:lnTo>
                <a:cubicBezTo>
                  <a:pt x="8890576" y="1802412"/>
                  <a:pt x="8887485" y="1854103"/>
                  <a:pt x="8879895" y="1858687"/>
                </a:cubicBezTo>
                <a:cubicBezTo>
                  <a:pt x="8799411" y="1907447"/>
                  <a:pt x="8858072" y="1996322"/>
                  <a:pt x="8700018" y="2022228"/>
                </a:cubicBezTo>
                <a:cubicBezTo>
                  <a:pt x="8628887" y="2034069"/>
                  <a:pt x="8597252" y="2070985"/>
                  <a:pt x="8546517" y="2094468"/>
                </a:cubicBezTo>
                <a:cubicBezTo>
                  <a:pt x="8369592" y="2175758"/>
                  <a:pt x="8254890" y="2270617"/>
                  <a:pt x="8208310" y="2391116"/>
                </a:cubicBezTo>
                <a:cubicBezTo>
                  <a:pt x="8195251" y="2424444"/>
                  <a:pt x="8137916" y="2455501"/>
                  <a:pt x="8101924" y="2486924"/>
                </a:cubicBezTo>
                <a:cubicBezTo>
                  <a:pt x="8122498" y="2506105"/>
                  <a:pt x="8219539" y="2452814"/>
                  <a:pt x="8188722" y="2510086"/>
                </a:cubicBezTo>
                <a:cubicBezTo>
                  <a:pt x="8165388" y="2553270"/>
                  <a:pt x="8098391" y="2584616"/>
                  <a:pt x="8035596" y="2614194"/>
                </a:cubicBezTo>
                <a:cubicBezTo>
                  <a:pt x="7963481" y="2647947"/>
                  <a:pt x="7883214" y="2677100"/>
                  <a:pt x="7854509" y="2730830"/>
                </a:cubicBezTo>
                <a:cubicBezTo>
                  <a:pt x="7848249" y="2742293"/>
                  <a:pt x="6341566" y="3671513"/>
                  <a:pt x="4141410" y="3763614"/>
                </a:cubicBezTo>
                <a:cubicBezTo>
                  <a:pt x="3781875" y="3778662"/>
                  <a:pt x="2353277" y="3737838"/>
                  <a:pt x="2161737" y="3718831"/>
                </a:cubicBezTo>
                <a:cubicBezTo>
                  <a:pt x="1964811" y="3699179"/>
                  <a:pt x="1793107" y="3646810"/>
                  <a:pt x="1591600" y="3635674"/>
                </a:cubicBezTo>
                <a:cubicBezTo>
                  <a:pt x="1485018" y="3629919"/>
                  <a:pt x="1381185" y="3611329"/>
                  <a:pt x="1390654" y="3531585"/>
                </a:cubicBezTo>
                <a:cubicBezTo>
                  <a:pt x="1393510" y="3508948"/>
                  <a:pt x="1364047" y="3493344"/>
                  <a:pt x="1320867" y="3503571"/>
                </a:cubicBezTo>
                <a:cubicBezTo>
                  <a:pt x="1239265" y="3523046"/>
                  <a:pt x="1198946" y="3494124"/>
                  <a:pt x="1150681" y="3474015"/>
                </a:cubicBezTo>
                <a:cubicBezTo>
                  <a:pt x="1065213" y="3438422"/>
                  <a:pt x="982868" y="3399757"/>
                  <a:pt x="851974" y="3403971"/>
                </a:cubicBezTo>
                <a:cubicBezTo>
                  <a:pt x="873994" y="3367898"/>
                  <a:pt x="917237" y="3369420"/>
                  <a:pt x="956780" y="3372944"/>
                </a:cubicBezTo>
                <a:cubicBezTo>
                  <a:pt x="1061276" y="3382521"/>
                  <a:pt x="1164043" y="3394488"/>
                  <a:pt x="1268515" y="3403788"/>
                </a:cubicBezTo>
                <a:cubicBezTo>
                  <a:pt x="1336376" y="3409863"/>
                  <a:pt x="1404651" y="3420660"/>
                  <a:pt x="1492884" y="3399484"/>
                </a:cubicBezTo>
                <a:cubicBezTo>
                  <a:pt x="1410006" y="3338199"/>
                  <a:pt x="1277736" y="3337777"/>
                  <a:pt x="1169657" y="3325996"/>
                </a:cubicBezTo>
                <a:cubicBezTo>
                  <a:pt x="1034677" y="3311259"/>
                  <a:pt x="951965" y="3268429"/>
                  <a:pt x="853866" y="3221353"/>
                </a:cubicBezTo>
                <a:cubicBezTo>
                  <a:pt x="950752" y="3199416"/>
                  <a:pt x="1014418" y="3234964"/>
                  <a:pt x="1090648" y="3226034"/>
                </a:cubicBezTo>
                <a:cubicBezTo>
                  <a:pt x="1094340" y="3218434"/>
                  <a:pt x="1100169" y="3207568"/>
                  <a:pt x="1099183" y="3207375"/>
                </a:cubicBezTo>
                <a:cubicBezTo>
                  <a:pt x="971072" y="3188118"/>
                  <a:pt x="907890" y="3136018"/>
                  <a:pt x="882137" y="3068880"/>
                </a:cubicBezTo>
                <a:cubicBezTo>
                  <a:pt x="868924" y="3034221"/>
                  <a:pt x="822286" y="3027121"/>
                  <a:pt x="776145" y="3014660"/>
                </a:cubicBezTo>
                <a:cubicBezTo>
                  <a:pt x="613874" y="2970419"/>
                  <a:pt x="443486" y="2933046"/>
                  <a:pt x="307191" y="2864697"/>
                </a:cubicBezTo>
                <a:cubicBezTo>
                  <a:pt x="457123" y="2862170"/>
                  <a:pt x="581367" y="2903594"/>
                  <a:pt x="743379" y="2911759"/>
                </a:cubicBezTo>
                <a:cubicBezTo>
                  <a:pt x="608349" y="2835743"/>
                  <a:pt x="439124" y="2806104"/>
                  <a:pt x="284020" y="2766269"/>
                </a:cubicBezTo>
                <a:cubicBezTo>
                  <a:pt x="213164" y="2748143"/>
                  <a:pt x="147010" y="2722889"/>
                  <a:pt x="63190" y="2717094"/>
                </a:cubicBezTo>
                <a:cubicBezTo>
                  <a:pt x="33455" y="2714947"/>
                  <a:pt x="-16425" y="2709531"/>
                  <a:pt x="5340" y="2681595"/>
                </a:cubicBezTo>
                <a:cubicBezTo>
                  <a:pt x="23652" y="2658441"/>
                  <a:pt x="63627" y="2661368"/>
                  <a:pt x="100237" y="2664591"/>
                </a:cubicBezTo>
                <a:cubicBezTo>
                  <a:pt x="188123" y="2672547"/>
                  <a:pt x="277551" y="2664977"/>
                  <a:pt x="394328" y="2654447"/>
                </a:cubicBezTo>
                <a:cubicBezTo>
                  <a:pt x="290057" y="2592242"/>
                  <a:pt x="112140" y="2629127"/>
                  <a:pt x="21491" y="2562088"/>
                </a:cubicBezTo>
                <a:cubicBezTo>
                  <a:pt x="125636" y="2540073"/>
                  <a:pt x="208727" y="2559644"/>
                  <a:pt x="294268" y="2557453"/>
                </a:cubicBezTo>
                <a:cubicBezTo>
                  <a:pt x="371589" y="2555423"/>
                  <a:pt x="389695" y="2540961"/>
                  <a:pt x="367847" y="2501743"/>
                </a:cubicBezTo>
                <a:cubicBezTo>
                  <a:pt x="333905" y="2440640"/>
                  <a:pt x="373328" y="2404160"/>
                  <a:pt x="486858" y="2411824"/>
                </a:cubicBezTo>
                <a:cubicBezTo>
                  <a:pt x="592120" y="2419095"/>
                  <a:pt x="600599" y="2394285"/>
                  <a:pt x="570008" y="2360312"/>
                </a:cubicBezTo>
                <a:cubicBezTo>
                  <a:pt x="525457" y="2310774"/>
                  <a:pt x="567057" y="2265987"/>
                  <a:pt x="594400" y="2218813"/>
                </a:cubicBezTo>
                <a:cubicBezTo>
                  <a:pt x="635581" y="2147198"/>
                  <a:pt x="612469" y="2115647"/>
                  <a:pt x="505675" y="2074370"/>
                </a:cubicBezTo>
                <a:cubicBezTo>
                  <a:pt x="445534" y="2051386"/>
                  <a:pt x="381431" y="2032947"/>
                  <a:pt x="295650" y="2015851"/>
                </a:cubicBezTo>
                <a:cubicBezTo>
                  <a:pt x="487251" y="1985881"/>
                  <a:pt x="281423" y="1958614"/>
                  <a:pt x="346760" y="1924896"/>
                </a:cubicBezTo>
                <a:cubicBezTo>
                  <a:pt x="481788" y="1901571"/>
                  <a:pt x="600623" y="1980687"/>
                  <a:pt x="783461" y="1939173"/>
                </a:cubicBezTo>
                <a:cubicBezTo>
                  <a:pt x="547912" y="1882335"/>
                  <a:pt x="287006" y="1807013"/>
                  <a:pt x="112183" y="1719100"/>
                </a:cubicBezTo>
                <a:cubicBezTo>
                  <a:pt x="148588" y="1692398"/>
                  <a:pt x="188462" y="1710725"/>
                  <a:pt x="219936" y="1699568"/>
                </a:cubicBezTo>
                <a:cubicBezTo>
                  <a:pt x="218006" y="1694140"/>
                  <a:pt x="220184" y="1685834"/>
                  <a:pt x="214196" y="1683841"/>
                </a:cubicBezTo>
                <a:cubicBezTo>
                  <a:pt x="85284" y="1638910"/>
                  <a:pt x="83720" y="1637648"/>
                  <a:pt x="212296" y="1584947"/>
                </a:cubicBezTo>
                <a:cubicBezTo>
                  <a:pt x="257172" y="1566456"/>
                  <a:pt x="252206" y="1554019"/>
                  <a:pt x="226108" y="1538121"/>
                </a:cubicBezTo>
                <a:cubicBezTo>
                  <a:pt x="207682" y="1526866"/>
                  <a:pt x="185078" y="1517656"/>
                  <a:pt x="192710" y="1488723"/>
                </a:cubicBezTo>
                <a:cubicBezTo>
                  <a:pt x="268435" y="1518175"/>
                  <a:pt x="624154" y="1547955"/>
                  <a:pt x="685843" y="1538903"/>
                </a:cubicBezTo>
                <a:cubicBezTo>
                  <a:pt x="755173" y="1528619"/>
                  <a:pt x="994201" y="1520231"/>
                  <a:pt x="1067153" y="1523622"/>
                </a:cubicBezTo>
                <a:cubicBezTo>
                  <a:pt x="1063138" y="1522015"/>
                  <a:pt x="1059122" y="1520410"/>
                  <a:pt x="1055106" y="1518803"/>
                </a:cubicBezTo>
                <a:cubicBezTo>
                  <a:pt x="983007" y="1486514"/>
                  <a:pt x="909946" y="1454310"/>
                  <a:pt x="864245" y="1408231"/>
                </a:cubicBezTo>
                <a:cubicBezTo>
                  <a:pt x="862153" y="1406456"/>
                  <a:pt x="861045" y="1404874"/>
                  <a:pt x="856768" y="1405809"/>
                </a:cubicBezTo>
                <a:cubicBezTo>
                  <a:pt x="819307" y="1414974"/>
                  <a:pt x="822846" y="1400112"/>
                  <a:pt x="821342" y="1388491"/>
                </a:cubicBezTo>
                <a:cubicBezTo>
                  <a:pt x="819813" y="1376592"/>
                  <a:pt x="812736" y="1367699"/>
                  <a:pt x="784954" y="1371257"/>
                </a:cubicBezTo>
                <a:cubicBezTo>
                  <a:pt x="783512" y="1371384"/>
                  <a:pt x="781566" y="1371274"/>
                  <a:pt x="779619" y="1371165"/>
                </a:cubicBezTo>
                <a:cubicBezTo>
                  <a:pt x="766469" y="1370361"/>
                  <a:pt x="722835" y="1342290"/>
                  <a:pt x="728571" y="1335910"/>
                </a:cubicBezTo>
                <a:cubicBezTo>
                  <a:pt x="741389" y="1321912"/>
                  <a:pt x="726409" y="1316791"/>
                  <a:pt x="713734" y="1310348"/>
                </a:cubicBezTo>
                <a:cubicBezTo>
                  <a:pt x="696009" y="1301550"/>
                  <a:pt x="678333" y="1293308"/>
                  <a:pt x="659695" y="1285149"/>
                </a:cubicBezTo>
                <a:cubicBezTo>
                  <a:pt x="641562" y="1277227"/>
                  <a:pt x="622997" y="1269901"/>
                  <a:pt x="604409" y="1262299"/>
                </a:cubicBezTo>
                <a:cubicBezTo>
                  <a:pt x="561305" y="1256847"/>
                  <a:pt x="517819" y="1252549"/>
                  <a:pt x="472556" y="1250086"/>
                </a:cubicBezTo>
                <a:cubicBezTo>
                  <a:pt x="438951" y="1247999"/>
                  <a:pt x="401379" y="1244860"/>
                  <a:pt x="382690" y="1214040"/>
                </a:cubicBezTo>
                <a:cubicBezTo>
                  <a:pt x="418096" y="1214570"/>
                  <a:pt x="453575" y="1215933"/>
                  <a:pt x="489053" y="1217296"/>
                </a:cubicBezTo>
                <a:cubicBezTo>
                  <a:pt x="454954" y="1204059"/>
                  <a:pt x="421816" y="1190737"/>
                  <a:pt x="390047" y="1176456"/>
                </a:cubicBezTo>
                <a:cubicBezTo>
                  <a:pt x="363810" y="1164487"/>
                  <a:pt x="342232" y="1150431"/>
                  <a:pt x="333292" y="1131347"/>
                </a:cubicBezTo>
                <a:cubicBezTo>
                  <a:pt x="330930" y="1126518"/>
                  <a:pt x="329025" y="1121368"/>
                  <a:pt x="337841" y="1116956"/>
                </a:cubicBezTo>
                <a:cubicBezTo>
                  <a:pt x="347569" y="1111905"/>
                  <a:pt x="355552" y="1114562"/>
                  <a:pt x="363031" y="1116984"/>
                </a:cubicBezTo>
                <a:cubicBezTo>
                  <a:pt x="393929" y="1126864"/>
                  <a:pt x="425283" y="1136425"/>
                  <a:pt x="455724" y="1146625"/>
                </a:cubicBezTo>
                <a:cubicBezTo>
                  <a:pt x="496146" y="1160147"/>
                  <a:pt x="536111" y="1173989"/>
                  <a:pt x="576050" y="1187553"/>
                </a:cubicBezTo>
                <a:cubicBezTo>
                  <a:pt x="519650" y="1157524"/>
                  <a:pt x="457798" y="1131612"/>
                  <a:pt x="391358" y="1108621"/>
                </a:cubicBezTo>
                <a:cubicBezTo>
                  <a:pt x="343386" y="1091844"/>
                  <a:pt x="295414" y="1075067"/>
                  <a:pt x="258466" y="1051446"/>
                </a:cubicBezTo>
                <a:cubicBezTo>
                  <a:pt x="239512" y="1039678"/>
                  <a:pt x="230024" y="1025400"/>
                  <a:pt x="227119" y="1008864"/>
                </a:cubicBezTo>
                <a:cubicBezTo>
                  <a:pt x="226729" y="1004421"/>
                  <a:pt x="227253" y="999338"/>
                  <a:pt x="237176" y="996508"/>
                </a:cubicBezTo>
                <a:cubicBezTo>
                  <a:pt x="247123" y="993956"/>
                  <a:pt x="253208" y="997060"/>
                  <a:pt x="257395" y="1000610"/>
                </a:cubicBezTo>
                <a:cubicBezTo>
                  <a:pt x="262111" y="1004674"/>
                  <a:pt x="267716" y="1007820"/>
                  <a:pt x="275649" y="1009921"/>
                </a:cubicBezTo>
                <a:cubicBezTo>
                  <a:pt x="345186" y="1029563"/>
                  <a:pt x="406508" y="1054962"/>
                  <a:pt x="469199" y="1079402"/>
                </a:cubicBezTo>
                <a:cubicBezTo>
                  <a:pt x="558968" y="1114336"/>
                  <a:pt x="647368" y="1150231"/>
                  <a:pt x="753033" y="1173138"/>
                </a:cubicBezTo>
                <a:cubicBezTo>
                  <a:pt x="793015" y="1181661"/>
                  <a:pt x="834292" y="1188391"/>
                  <a:pt x="865682" y="1187316"/>
                </a:cubicBezTo>
                <a:cubicBezTo>
                  <a:pt x="750261" y="1147076"/>
                  <a:pt x="641375" y="1104025"/>
                  <a:pt x="543487" y="1053852"/>
                </a:cubicBezTo>
                <a:cubicBezTo>
                  <a:pt x="444589" y="1003208"/>
                  <a:pt x="357848" y="947579"/>
                  <a:pt x="295297" y="880592"/>
                </a:cubicBezTo>
                <a:cubicBezTo>
                  <a:pt x="288871" y="873601"/>
                  <a:pt x="284873" y="866676"/>
                  <a:pt x="264758" y="869281"/>
                </a:cubicBezTo>
                <a:cubicBezTo>
                  <a:pt x="255650" y="870360"/>
                  <a:pt x="252375" y="866170"/>
                  <a:pt x="254388" y="861516"/>
                </a:cubicBezTo>
                <a:cubicBezTo>
                  <a:pt x="266992" y="828509"/>
                  <a:pt x="236853" y="810726"/>
                  <a:pt x="190786" y="799099"/>
                </a:cubicBezTo>
                <a:cubicBezTo>
                  <a:pt x="176408" y="795324"/>
                  <a:pt x="175031" y="790688"/>
                  <a:pt x="184973" y="782539"/>
                </a:cubicBezTo>
                <a:cubicBezTo>
                  <a:pt x="198516" y="771277"/>
                  <a:pt x="196123" y="760574"/>
                  <a:pt x="187530" y="750974"/>
                </a:cubicBezTo>
                <a:cubicBezTo>
                  <a:pt x="182644" y="744967"/>
                  <a:pt x="176339" y="739364"/>
                  <a:pt x="170996" y="733676"/>
                </a:cubicBezTo>
                <a:cubicBezTo>
                  <a:pt x="167290" y="730083"/>
                  <a:pt x="161157" y="726424"/>
                  <a:pt x="169444" y="721499"/>
                </a:cubicBezTo>
                <a:cubicBezTo>
                  <a:pt x="177298" y="717172"/>
                  <a:pt x="185665" y="718676"/>
                  <a:pt x="193501" y="719668"/>
                </a:cubicBezTo>
                <a:cubicBezTo>
                  <a:pt x="231170" y="723917"/>
                  <a:pt x="254043" y="736181"/>
                  <a:pt x="265436" y="755609"/>
                </a:cubicBezTo>
                <a:cubicBezTo>
                  <a:pt x="273963" y="769971"/>
                  <a:pt x="281726" y="770130"/>
                  <a:pt x="302333" y="756567"/>
                </a:cubicBezTo>
                <a:cubicBezTo>
                  <a:pt x="317894" y="746247"/>
                  <a:pt x="332387" y="745814"/>
                  <a:pt x="346481" y="751853"/>
                </a:cubicBezTo>
                <a:cubicBezTo>
                  <a:pt x="354007" y="754830"/>
                  <a:pt x="358771" y="759448"/>
                  <a:pt x="364449" y="763428"/>
                </a:cubicBezTo>
                <a:cubicBezTo>
                  <a:pt x="392910" y="784156"/>
                  <a:pt x="422762" y="804202"/>
                  <a:pt x="467363" y="815678"/>
                </a:cubicBezTo>
                <a:cubicBezTo>
                  <a:pt x="487199" y="820933"/>
                  <a:pt x="508355" y="824672"/>
                  <a:pt x="537693" y="816781"/>
                </a:cubicBezTo>
                <a:cubicBezTo>
                  <a:pt x="518386" y="812039"/>
                  <a:pt x="499567" y="812852"/>
                  <a:pt x="482019" y="811593"/>
                </a:cubicBezTo>
                <a:cubicBezTo>
                  <a:pt x="464472" y="810335"/>
                  <a:pt x="454949" y="806693"/>
                  <a:pt x="467050" y="795557"/>
                </a:cubicBezTo>
                <a:cubicBezTo>
                  <a:pt x="473772" y="789371"/>
                  <a:pt x="472878" y="784693"/>
                  <a:pt x="465734" y="780562"/>
                </a:cubicBezTo>
                <a:cubicBezTo>
                  <a:pt x="442763" y="767188"/>
                  <a:pt x="430336" y="747011"/>
                  <a:pt x="384526" y="749353"/>
                </a:cubicBezTo>
                <a:cubicBezTo>
                  <a:pt x="382123" y="749564"/>
                  <a:pt x="379622" y="748664"/>
                  <a:pt x="377146" y="748041"/>
                </a:cubicBezTo>
                <a:cubicBezTo>
                  <a:pt x="367744" y="745789"/>
                  <a:pt x="357358" y="743342"/>
                  <a:pt x="360089" y="735827"/>
                </a:cubicBezTo>
                <a:cubicBezTo>
                  <a:pt x="363301" y="728269"/>
                  <a:pt x="375652" y="725506"/>
                  <a:pt x="386634" y="723703"/>
                </a:cubicBezTo>
                <a:cubicBezTo>
                  <a:pt x="414823" y="719269"/>
                  <a:pt x="437543" y="724271"/>
                  <a:pt x="459375" y="730191"/>
                </a:cubicBezTo>
                <a:cubicBezTo>
                  <a:pt x="512487" y="744837"/>
                  <a:pt x="556932" y="765561"/>
                  <a:pt x="603200" y="785006"/>
                </a:cubicBezTo>
                <a:cubicBezTo>
                  <a:pt x="672604" y="814173"/>
                  <a:pt x="734250" y="848778"/>
                  <a:pt x="810521" y="873425"/>
                </a:cubicBezTo>
                <a:cubicBezTo>
                  <a:pt x="1037317" y="946423"/>
                  <a:pt x="1260943" y="1021938"/>
                  <a:pt x="1494102" y="1090180"/>
                </a:cubicBezTo>
                <a:cubicBezTo>
                  <a:pt x="1580109" y="1115371"/>
                  <a:pt x="1667892" y="1138728"/>
                  <a:pt x="1756565" y="1161167"/>
                </a:cubicBezTo>
                <a:cubicBezTo>
                  <a:pt x="1756899" y="1159458"/>
                  <a:pt x="1757282" y="1158305"/>
                  <a:pt x="1757592" y="1156319"/>
                </a:cubicBezTo>
                <a:cubicBezTo>
                  <a:pt x="1757470" y="1154931"/>
                  <a:pt x="1757324" y="1153264"/>
                  <a:pt x="1757202" y="1151876"/>
                </a:cubicBezTo>
                <a:cubicBezTo>
                  <a:pt x="1694452" y="1137796"/>
                  <a:pt x="1632540" y="1122242"/>
                  <a:pt x="1572453" y="1105409"/>
                </a:cubicBezTo>
                <a:cubicBezTo>
                  <a:pt x="1424942" y="1063789"/>
                  <a:pt x="1288864" y="1014450"/>
                  <a:pt x="1171972" y="951953"/>
                </a:cubicBezTo>
                <a:cubicBezTo>
                  <a:pt x="1162328" y="946924"/>
                  <a:pt x="1152112" y="946421"/>
                  <a:pt x="1137334" y="949118"/>
                </a:cubicBezTo>
                <a:cubicBezTo>
                  <a:pt x="1089682" y="958058"/>
                  <a:pt x="1074050" y="951035"/>
                  <a:pt x="1081493" y="925476"/>
                </a:cubicBezTo>
                <a:cubicBezTo>
                  <a:pt x="1083360" y="919155"/>
                  <a:pt x="1083403" y="914115"/>
                  <a:pt x="1074768" y="909555"/>
                </a:cubicBezTo>
                <a:cubicBezTo>
                  <a:pt x="1036165" y="889158"/>
                  <a:pt x="995714" y="869763"/>
                  <a:pt x="952019" y="852050"/>
                </a:cubicBezTo>
                <a:cubicBezTo>
                  <a:pt x="871170" y="819410"/>
                  <a:pt x="784821" y="790332"/>
                  <a:pt x="709017" y="754450"/>
                </a:cubicBezTo>
                <a:cubicBezTo>
                  <a:pt x="686747" y="743533"/>
                  <a:pt x="669617" y="730485"/>
                  <a:pt x="659046" y="714902"/>
                </a:cubicBezTo>
                <a:cubicBezTo>
                  <a:pt x="655674" y="709602"/>
                  <a:pt x="653624" y="702786"/>
                  <a:pt x="664793" y="697608"/>
                </a:cubicBezTo>
                <a:cubicBezTo>
                  <a:pt x="675483" y="692472"/>
                  <a:pt x="684069" y="696476"/>
                  <a:pt x="692052" y="699133"/>
                </a:cubicBezTo>
                <a:cubicBezTo>
                  <a:pt x="725451" y="709913"/>
                  <a:pt x="759355" y="720929"/>
                  <a:pt x="792779" y="731987"/>
                </a:cubicBezTo>
                <a:cubicBezTo>
                  <a:pt x="826682" y="743003"/>
                  <a:pt x="860155" y="754616"/>
                  <a:pt x="895574" y="766338"/>
                </a:cubicBezTo>
                <a:cubicBezTo>
                  <a:pt x="897416" y="759741"/>
                  <a:pt x="890085" y="758985"/>
                  <a:pt x="886044" y="757101"/>
                </a:cubicBezTo>
                <a:cubicBezTo>
                  <a:pt x="828975" y="730489"/>
                  <a:pt x="766861" y="707118"/>
                  <a:pt x="702924" y="685027"/>
                </a:cubicBezTo>
                <a:cubicBezTo>
                  <a:pt x="653460" y="667821"/>
                  <a:pt x="605342" y="649378"/>
                  <a:pt x="571540" y="622962"/>
                </a:cubicBezTo>
                <a:cubicBezTo>
                  <a:pt x="558524" y="612632"/>
                  <a:pt x="551227" y="601239"/>
                  <a:pt x="552940" y="587657"/>
                </a:cubicBezTo>
                <a:cubicBezTo>
                  <a:pt x="553537" y="583407"/>
                  <a:pt x="554132" y="579157"/>
                  <a:pt x="563623" y="576925"/>
                </a:cubicBezTo>
                <a:cubicBezTo>
                  <a:pt x="571217" y="575139"/>
                  <a:pt x="576243" y="577216"/>
                  <a:pt x="580332" y="579656"/>
                </a:cubicBezTo>
                <a:cubicBezTo>
                  <a:pt x="587500" y="584063"/>
                  <a:pt x="594668" y="588471"/>
                  <a:pt x="604623" y="591516"/>
                </a:cubicBezTo>
                <a:cubicBezTo>
                  <a:pt x="664350" y="609779"/>
                  <a:pt x="720426" y="630601"/>
                  <a:pt x="775136" y="652383"/>
                </a:cubicBezTo>
                <a:cubicBezTo>
                  <a:pt x="864952" y="687874"/>
                  <a:pt x="953882" y="724283"/>
                  <a:pt x="1057795" y="749301"/>
                </a:cubicBezTo>
                <a:cubicBezTo>
                  <a:pt x="1096889" y="758742"/>
                  <a:pt x="1137304" y="766668"/>
                  <a:pt x="1183454" y="768213"/>
                </a:cubicBezTo>
                <a:cubicBezTo>
                  <a:pt x="1181768" y="765563"/>
                  <a:pt x="1178737" y="764150"/>
                  <a:pt x="1175732" y="763015"/>
                </a:cubicBezTo>
                <a:cubicBezTo>
                  <a:pt x="1075170" y="726508"/>
                  <a:pt x="977850" y="688319"/>
                  <a:pt x="888743" y="644370"/>
                </a:cubicBezTo>
                <a:cubicBezTo>
                  <a:pt x="778881" y="590211"/>
                  <a:pt x="683912" y="529148"/>
                  <a:pt x="615490" y="455960"/>
                </a:cubicBezTo>
                <a:cubicBezTo>
                  <a:pt x="612312" y="452882"/>
                  <a:pt x="610122" y="449996"/>
                  <a:pt x="602432" y="450671"/>
                </a:cubicBezTo>
                <a:cubicBezTo>
                  <a:pt x="582748" y="452678"/>
                  <a:pt x="580338" y="447293"/>
                  <a:pt x="582418" y="437876"/>
                </a:cubicBezTo>
                <a:cubicBezTo>
                  <a:pt x="588134" y="414707"/>
                  <a:pt x="573498" y="396964"/>
                  <a:pt x="539211" y="387101"/>
                </a:cubicBezTo>
                <a:cubicBezTo>
                  <a:pt x="514350" y="379769"/>
                  <a:pt x="493430" y="373210"/>
                  <a:pt x="519748" y="352990"/>
                </a:cubicBezTo>
                <a:cubicBezTo>
                  <a:pt x="526113" y="348234"/>
                  <a:pt x="523173" y="342336"/>
                  <a:pt x="520282" y="336993"/>
                </a:cubicBezTo>
                <a:cubicBezTo>
                  <a:pt x="516186" y="328957"/>
                  <a:pt x="507910" y="322968"/>
                  <a:pt x="498650" y="316785"/>
                </a:cubicBezTo>
                <a:cubicBezTo>
                  <a:pt x="493501" y="313319"/>
                  <a:pt x="487271" y="308549"/>
                  <a:pt x="493610" y="303515"/>
                </a:cubicBezTo>
                <a:cubicBezTo>
                  <a:pt x="500838" y="297564"/>
                  <a:pt x="511247" y="300288"/>
                  <a:pt x="519565" y="301237"/>
                </a:cubicBezTo>
                <a:cubicBezTo>
                  <a:pt x="557715" y="305444"/>
                  <a:pt x="581118" y="318221"/>
                  <a:pt x="592560" y="338204"/>
                </a:cubicBezTo>
                <a:cubicBezTo>
                  <a:pt x="599979" y="350985"/>
                  <a:pt x="609184" y="351016"/>
                  <a:pt x="627076" y="339652"/>
                </a:cubicBezTo>
                <a:cubicBezTo>
                  <a:pt x="647275" y="326965"/>
                  <a:pt x="664147" y="326044"/>
                  <a:pt x="679640" y="336997"/>
                </a:cubicBezTo>
                <a:cubicBezTo>
                  <a:pt x="692054" y="345981"/>
                  <a:pt x="702112" y="355732"/>
                  <a:pt x="716352" y="363437"/>
                </a:cubicBezTo>
                <a:cubicBezTo>
                  <a:pt x="754546" y="384710"/>
                  <a:pt x="790508" y="408138"/>
                  <a:pt x="869745" y="400343"/>
                </a:cubicBezTo>
                <a:cubicBezTo>
                  <a:pt x="847718" y="392203"/>
                  <a:pt x="825656" y="394699"/>
                  <a:pt x="806641" y="393290"/>
                </a:cubicBezTo>
                <a:cubicBezTo>
                  <a:pt x="792988" y="392249"/>
                  <a:pt x="779165" y="389265"/>
                  <a:pt x="791435" y="380072"/>
                </a:cubicBezTo>
                <a:cubicBezTo>
                  <a:pt x="805532" y="369601"/>
                  <a:pt x="796441" y="365362"/>
                  <a:pt x="787709" y="359692"/>
                </a:cubicBezTo>
                <a:cubicBezTo>
                  <a:pt x="767647" y="346342"/>
                  <a:pt x="751260" y="330710"/>
                  <a:pt x="711071" y="330880"/>
                </a:cubicBezTo>
                <a:cubicBezTo>
                  <a:pt x="704773" y="330873"/>
                  <a:pt x="699699" y="328240"/>
                  <a:pt x="694722" y="326718"/>
                </a:cubicBezTo>
                <a:cubicBezTo>
                  <a:pt x="687749" y="324532"/>
                  <a:pt x="681713" y="321984"/>
                  <a:pt x="684613" y="316412"/>
                </a:cubicBezTo>
                <a:cubicBezTo>
                  <a:pt x="687565" y="311396"/>
                  <a:pt x="694531" y="307986"/>
                  <a:pt x="703615" y="306629"/>
                </a:cubicBezTo>
                <a:cubicBezTo>
                  <a:pt x="711738" y="305356"/>
                  <a:pt x="720365" y="304319"/>
                  <a:pt x="728585" y="304157"/>
                </a:cubicBezTo>
                <a:cubicBezTo>
                  <a:pt x="765287" y="302895"/>
                  <a:pt x="791378" y="313197"/>
                  <a:pt x="817397" y="322666"/>
                </a:cubicBezTo>
                <a:cubicBezTo>
                  <a:pt x="908436" y="355531"/>
                  <a:pt x="989341" y="394323"/>
                  <a:pt x="1073943" y="431110"/>
                </a:cubicBezTo>
                <a:cubicBezTo>
                  <a:pt x="1158521" y="467620"/>
                  <a:pt x="1256741" y="493978"/>
                  <a:pt x="1349484" y="524175"/>
                </a:cubicBezTo>
                <a:cubicBezTo>
                  <a:pt x="1563417" y="594105"/>
                  <a:pt x="1778287" y="663672"/>
                  <a:pt x="2004921" y="723811"/>
                </a:cubicBezTo>
                <a:cubicBezTo>
                  <a:pt x="2226580" y="782429"/>
                  <a:pt x="2967159" y="809769"/>
                  <a:pt x="3111348" y="808027"/>
                </a:cubicBezTo>
                <a:cubicBezTo>
                  <a:pt x="3295676" y="805559"/>
                  <a:pt x="3730204" y="773014"/>
                  <a:pt x="4173417" y="745585"/>
                </a:cubicBezTo>
                <a:cubicBezTo>
                  <a:pt x="4223504" y="742307"/>
                  <a:pt x="4272653" y="739393"/>
                  <a:pt x="4324760" y="737057"/>
                </a:cubicBezTo>
                <a:cubicBezTo>
                  <a:pt x="5801059" y="670156"/>
                  <a:pt x="6841344" y="326433"/>
                  <a:pt x="6893789" y="305879"/>
                </a:cubicBezTo>
                <a:cubicBezTo>
                  <a:pt x="6978091" y="273014"/>
                  <a:pt x="7258655" y="208091"/>
                  <a:pt x="7259184" y="208604"/>
                </a:cubicBezTo>
                <a:cubicBezTo>
                  <a:pt x="7265440" y="213652"/>
                  <a:pt x="7297274" y="217644"/>
                  <a:pt x="7323059" y="220312"/>
                </a:cubicBezTo>
                <a:lnTo>
                  <a:pt x="7347572" y="222730"/>
                </a:lnTo>
                <a:lnTo>
                  <a:pt x="7350636" y="224083"/>
                </a:lnTo>
                <a:cubicBezTo>
                  <a:pt x="7359607" y="224205"/>
                  <a:pt x="7359159" y="223929"/>
                  <a:pt x="7353245" y="223290"/>
                </a:cubicBezTo>
                <a:lnTo>
                  <a:pt x="7347572" y="222730"/>
                </a:lnTo>
                <a:lnTo>
                  <a:pt x="7342573" y="220523"/>
                </a:lnTo>
                <a:cubicBezTo>
                  <a:pt x="7341302" y="218466"/>
                  <a:pt x="7341191" y="215818"/>
                  <a:pt x="7341465" y="213415"/>
                </a:cubicBezTo>
                <a:cubicBezTo>
                  <a:pt x="7342771" y="200707"/>
                  <a:pt x="7352468" y="189782"/>
                  <a:pt x="7375606" y="182994"/>
                </a:cubicBezTo>
                <a:cubicBezTo>
                  <a:pt x="7397808" y="176568"/>
                  <a:pt x="7420538" y="170655"/>
                  <a:pt x="7443270" y="164742"/>
                </a:cubicBezTo>
                <a:cubicBezTo>
                  <a:pt x="7462204" y="159722"/>
                  <a:pt x="7475181" y="158583"/>
                  <a:pt x="7478299" y="172021"/>
                </a:cubicBezTo>
                <a:cubicBezTo>
                  <a:pt x="7481416" y="185460"/>
                  <a:pt x="7508389" y="189249"/>
                  <a:pt x="7524024" y="179761"/>
                </a:cubicBezTo>
                <a:cubicBezTo>
                  <a:pt x="7585174" y="142492"/>
                  <a:pt x="7658615" y="112820"/>
                  <a:pt x="7727944" y="80430"/>
                </a:cubicBezTo>
                <a:cubicBezTo>
                  <a:pt x="7776349" y="57992"/>
                  <a:pt x="7827303" y="37009"/>
                  <a:pt x="7867024" y="9456"/>
                </a:cubicBezTo>
                <a:cubicBezTo>
                  <a:pt x="7874326" y="4338"/>
                  <a:pt x="7880999" y="-2404"/>
                  <a:pt x="7894848" y="858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E222BB-9104-C444-3C07-49A37E2E3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2ABD5A5-44E5-4DFB-933C-AF97E3A1C6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29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51818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54DEE1C-7FD6-4FA0-A96A-BDF952F1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E68D1B0-A4E1-8030-5D73-3C391E014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370227"/>
            <a:ext cx="9144000" cy="11931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4400" dirty="0"/>
              <a:t>Introduction au fine-tuning des LLMs</a:t>
            </a:r>
          </a:p>
        </p:txBody>
      </p:sp>
      <p:pic>
        <p:nvPicPr>
          <p:cNvPr id="8" name="Picture 7" descr="A person sitting at a desk with multiple computers&#10;&#10;Description automatically generated">
            <a:extLst>
              <a:ext uri="{FF2B5EF4-FFF2-40B4-BE49-F238E27FC236}">
                <a16:creationId xmlns:a16="http://schemas.microsoft.com/office/drawing/2014/main" id="{29ACAE02-D0F6-D565-6B33-6237AFC08B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3" r="2" b="5598"/>
          <a:stretch/>
        </p:blipFill>
        <p:spPr>
          <a:xfrm>
            <a:off x="1690046" y="386205"/>
            <a:ext cx="8903441" cy="3766876"/>
          </a:xfrm>
          <a:custGeom>
            <a:avLst/>
            <a:gdLst/>
            <a:ahLst/>
            <a:cxnLst/>
            <a:rect l="l" t="t" r="r" b="b"/>
            <a:pathLst>
              <a:path w="8903441" h="3766876">
                <a:moveTo>
                  <a:pt x="8890380" y="1667288"/>
                </a:moveTo>
                <a:lnTo>
                  <a:pt x="8895460" y="1677046"/>
                </a:lnTo>
                <a:cubicBezTo>
                  <a:pt x="8905866" y="1703466"/>
                  <a:pt x="8906717" y="1724063"/>
                  <a:pt x="8894323" y="1729738"/>
                </a:cubicBezTo>
                <a:lnTo>
                  <a:pt x="8891365" y="1729349"/>
                </a:lnTo>
                <a:lnTo>
                  <a:pt x="8891421" y="1712412"/>
                </a:lnTo>
                <a:cubicBezTo>
                  <a:pt x="8891337" y="1700170"/>
                  <a:pt x="8891138" y="1688653"/>
                  <a:pt x="8890856" y="1678595"/>
                </a:cubicBezTo>
                <a:close/>
                <a:moveTo>
                  <a:pt x="8888451" y="1641624"/>
                </a:moveTo>
                <a:cubicBezTo>
                  <a:pt x="8888927" y="1642911"/>
                  <a:pt x="8889388" y="1647125"/>
                  <a:pt x="8889800" y="1653531"/>
                </a:cubicBezTo>
                <a:lnTo>
                  <a:pt x="8890380" y="1667288"/>
                </a:lnTo>
                <a:lnTo>
                  <a:pt x="8884645" y="1656272"/>
                </a:lnTo>
                <a:lnTo>
                  <a:pt x="8886368" y="1643902"/>
                </a:lnTo>
                <a:cubicBezTo>
                  <a:pt x="8887058" y="1640758"/>
                  <a:pt x="8887743" y="1639762"/>
                  <a:pt x="8888451" y="1641624"/>
                </a:cubicBezTo>
                <a:close/>
                <a:moveTo>
                  <a:pt x="999724" y="1241031"/>
                </a:moveTo>
                <a:cubicBezTo>
                  <a:pt x="998379" y="1242269"/>
                  <a:pt x="996554" y="1243547"/>
                  <a:pt x="995210" y="1244785"/>
                </a:cubicBezTo>
                <a:cubicBezTo>
                  <a:pt x="1005261" y="1248940"/>
                  <a:pt x="1015746" y="1252497"/>
                  <a:pt x="1025774" y="1256374"/>
                </a:cubicBezTo>
                <a:cubicBezTo>
                  <a:pt x="1037480" y="1257305"/>
                  <a:pt x="1049668" y="1258195"/>
                  <a:pt x="1060894" y="1259168"/>
                </a:cubicBezTo>
                <a:cubicBezTo>
                  <a:pt x="1040504" y="1253123"/>
                  <a:pt x="1020115" y="1247076"/>
                  <a:pt x="999724" y="1241031"/>
                </a:cubicBezTo>
                <a:close/>
                <a:moveTo>
                  <a:pt x="1319296" y="820371"/>
                </a:moveTo>
                <a:cubicBezTo>
                  <a:pt x="1421680" y="872109"/>
                  <a:pt x="1548101" y="905226"/>
                  <a:pt x="1681342" y="933268"/>
                </a:cubicBezTo>
                <a:cubicBezTo>
                  <a:pt x="1683167" y="931988"/>
                  <a:pt x="1684512" y="930751"/>
                  <a:pt x="1686338" y="929471"/>
                </a:cubicBezTo>
                <a:cubicBezTo>
                  <a:pt x="1563998" y="893197"/>
                  <a:pt x="1441635" y="856646"/>
                  <a:pt x="1319296" y="820371"/>
                </a:cubicBezTo>
                <a:close/>
                <a:moveTo>
                  <a:pt x="7894848" y="858"/>
                </a:moveTo>
                <a:cubicBezTo>
                  <a:pt x="7906700" y="3455"/>
                  <a:pt x="7910528" y="8436"/>
                  <a:pt x="7907341" y="16271"/>
                </a:cubicBezTo>
                <a:cubicBezTo>
                  <a:pt x="7902882" y="26177"/>
                  <a:pt x="7893520" y="35394"/>
                  <a:pt x="7882642" y="43904"/>
                </a:cubicBezTo>
                <a:cubicBezTo>
                  <a:pt x="7831903" y="83897"/>
                  <a:pt x="7856047" y="94090"/>
                  <a:pt x="7927648" y="93123"/>
                </a:cubicBezTo>
                <a:cubicBezTo>
                  <a:pt x="7991511" y="92274"/>
                  <a:pt x="8055318" y="85274"/>
                  <a:pt x="8119655" y="78787"/>
                </a:cubicBezTo>
                <a:cubicBezTo>
                  <a:pt x="8151329" y="75447"/>
                  <a:pt x="8152942" y="77265"/>
                  <a:pt x="8141786" y="93635"/>
                </a:cubicBezTo>
                <a:cubicBezTo>
                  <a:pt x="8123815" y="120677"/>
                  <a:pt x="8122595" y="145410"/>
                  <a:pt x="8151055" y="166138"/>
                </a:cubicBezTo>
                <a:cubicBezTo>
                  <a:pt x="8157767" y="170866"/>
                  <a:pt x="8162605" y="176318"/>
                  <a:pt x="8160811" y="183471"/>
                </a:cubicBezTo>
                <a:cubicBezTo>
                  <a:pt x="8152723" y="212724"/>
                  <a:pt x="8169841" y="236686"/>
                  <a:pt x="8187466" y="260884"/>
                </a:cubicBezTo>
                <a:cubicBezTo>
                  <a:pt x="8217175" y="301371"/>
                  <a:pt x="8254836" y="338641"/>
                  <a:pt x="8295790" y="374783"/>
                </a:cubicBezTo>
                <a:cubicBezTo>
                  <a:pt x="8324664" y="400232"/>
                  <a:pt x="8342922" y="431650"/>
                  <a:pt x="8406170" y="440370"/>
                </a:cubicBezTo>
                <a:cubicBezTo>
                  <a:pt x="8421364" y="442394"/>
                  <a:pt x="8426373" y="449790"/>
                  <a:pt x="8420903" y="459225"/>
                </a:cubicBezTo>
                <a:cubicBezTo>
                  <a:pt x="8402820" y="490474"/>
                  <a:pt x="8417534" y="514648"/>
                  <a:pt x="8450800" y="534955"/>
                </a:cubicBezTo>
                <a:cubicBezTo>
                  <a:pt x="8462563" y="542037"/>
                  <a:pt x="8458146" y="546902"/>
                  <a:pt x="8442097" y="551669"/>
                </a:cubicBezTo>
                <a:cubicBezTo>
                  <a:pt x="8423667" y="556925"/>
                  <a:pt x="8409328" y="564619"/>
                  <a:pt x="8398067" y="574282"/>
                </a:cubicBezTo>
                <a:cubicBezTo>
                  <a:pt x="8379577" y="589897"/>
                  <a:pt x="8370872" y="606612"/>
                  <a:pt x="8363634" y="623477"/>
                </a:cubicBezTo>
                <a:cubicBezTo>
                  <a:pt x="8352394" y="649929"/>
                  <a:pt x="8339133" y="675439"/>
                  <a:pt x="8295388" y="695789"/>
                </a:cubicBezTo>
                <a:cubicBezTo>
                  <a:pt x="8282368" y="701969"/>
                  <a:pt x="8271923" y="709882"/>
                  <a:pt x="8260972" y="717559"/>
                </a:cubicBezTo>
                <a:cubicBezTo>
                  <a:pt x="8264466" y="724248"/>
                  <a:pt x="8273101" y="728807"/>
                  <a:pt x="8289132" y="729358"/>
                </a:cubicBezTo>
                <a:cubicBezTo>
                  <a:pt x="8391169" y="732995"/>
                  <a:pt x="8386647" y="769770"/>
                  <a:pt x="8387346" y="810845"/>
                </a:cubicBezTo>
                <a:cubicBezTo>
                  <a:pt x="8388418" y="861681"/>
                  <a:pt x="8330862" y="890238"/>
                  <a:pt x="8259532" y="916368"/>
                </a:cubicBezTo>
                <a:cubicBezTo>
                  <a:pt x="8235122" y="925226"/>
                  <a:pt x="8199529" y="928071"/>
                  <a:pt x="8191769" y="950020"/>
                </a:cubicBezTo>
                <a:cubicBezTo>
                  <a:pt x="8234379" y="966427"/>
                  <a:pt x="8282955" y="945934"/>
                  <a:pt x="8327664" y="947606"/>
                </a:cubicBezTo>
                <a:cubicBezTo>
                  <a:pt x="8364609" y="949119"/>
                  <a:pt x="8424473" y="941347"/>
                  <a:pt x="8378206" y="982626"/>
                </a:cubicBezTo>
                <a:cubicBezTo>
                  <a:pt x="8364736" y="994722"/>
                  <a:pt x="8382242" y="1001021"/>
                  <a:pt x="8400605" y="1000529"/>
                </a:cubicBezTo>
                <a:cubicBezTo>
                  <a:pt x="8549357" y="995586"/>
                  <a:pt x="8487684" y="1076555"/>
                  <a:pt x="8538706" y="1111533"/>
                </a:cubicBezTo>
                <a:cubicBezTo>
                  <a:pt x="8553092" y="1120905"/>
                  <a:pt x="8540810" y="1141011"/>
                  <a:pt x="8520556" y="1147547"/>
                </a:cubicBezTo>
                <a:cubicBezTo>
                  <a:pt x="8392015" y="1189611"/>
                  <a:pt x="8380569" y="1263373"/>
                  <a:pt x="8322605" y="1331423"/>
                </a:cubicBezTo>
                <a:cubicBezTo>
                  <a:pt x="8393509" y="1350105"/>
                  <a:pt x="8476647" y="1348124"/>
                  <a:pt x="8552563" y="1357692"/>
                </a:cubicBezTo>
                <a:cubicBezTo>
                  <a:pt x="8631413" y="1367560"/>
                  <a:pt x="8632510" y="1380057"/>
                  <a:pt x="8572872" y="1434543"/>
                </a:cubicBezTo>
                <a:cubicBezTo>
                  <a:pt x="8740108" y="1430496"/>
                  <a:pt x="8740108" y="1430496"/>
                  <a:pt x="8695911" y="1511890"/>
                </a:cubicBezTo>
                <a:cubicBezTo>
                  <a:pt x="8766152" y="1509223"/>
                  <a:pt x="8835070" y="1574251"/>
                  <a:pt x="8873147" y="1634187"/>
                </a:cubicBezTo>
                <a:lnTo>
                  <a:pt x="8884645" y="1656272"/>
                </a:lnTo>
                <a:lnTo>
                  <a:pt x="8884254" y="1659075"/>
                </a:lnTo>
                <a:cubicBezTo>
                  <a:pt x="8882795" y="1672543"/>
                  <a:pt x="8881198" y="1691773"/>
                  <a:pt x="8879232" y="1711097"/>
                </a:cubicBezTo>
                <a:lnTo>
                  <a:pt x="8877347" y="1727504"/>
                </a:lnTo>
                <a:lnTo>
                  <a:pt x="8865337" y="1725923"/>
                </a:lnTo>
                <a:cubicBezTo>
                  <a:pt x="8855639" y="1721668"/>
                  <a:pt x="8848716" y="1720054"/>
                  <a:pt x="8843722" y="1720152"/>
                </a:cubicBezTo>
                <a:cubicBezTo>
                  <a:pt x="8828739" y="1720444"/>
                  <a:pt x="8831115" y="1736133"/>
                  <a:pt x="8828004" y="1742073"/>
                </a:cubicBezTo>
                <a:cubicBezTo>
                  <a:pt x="8817547" y="1760900"/>
                  <a:pt x="8843589" y="1770647"/>
                  <a:pt x="8861127" y="1782820"/>
                </a:cubicBezTo>
                <a:cubicBezTo>
                  <a:pt x="8867694" y="1787281"/>
                  <a:pt x="8872382" y="1766445"/>
                  <a:pt x="8875975" y="1739445"/>
                </a:cubicBezTo>
                <a:lnTo>
                  <a:pt x="8877347" y="1727504"/>
                </a:lnTo>
                <a:lnTo>
                  <a:pt x="8891365" y="1729349"/>
                </a:lnTo>
                <a:lnTo>
                  <a:pt x="8891294" y="1750579"/>
                </a:lnTo>
                <a:cubicBezTo>
                  <a:pt x="8890576" y="1802412"/>
                  <a:pt x="8887485" y="1854103"/>
                  <a:pt x="8879895" y="1858687"/>
                </a:cubicBezTo>
                <a:cubicBezTo>
                  <a:pt x="8799411" y="1907447"/>
                  <a:pt x="8858072" y="1996322"/>
                  <a:pt x="8700018" y="2022228"/>
                </a:cubicBezTo>
                <a:cubicBezTo>
                  <a:pt x="8628887" y="2034069"/>
                  <a:pt x="8597252" y="2070985"/>
                  <a:pt x="8546517" y="2094468"/>
                </a:cubicBezTo>
                <a:cubicBezTo>
                  <a:pt x="8369592" y="2175758"/>
                  <a:pt x="8254890" y="2270617"/>
                  <a:pt x="8208310" y="2391116"/>
                </a:cubicBezTo>
                <a:cubicBezTo>
                  <a:pt x="8195251" y="2424444"/>
                  <a:pt x="8137916" y="2455501"/>
                  <a:pt x="8101924" y="2486924"/>
                </a:cubicBezTo>
                <a:cubicBezTo>
                  <a:pt x="8122498" y="2506105"/>
                  <a:pt x="8219539" y="2452814"/>
                  <a:pt x="8188722" y="2510086"/>
                </a:cubicBezTo>
                <a:cubicBezTo>
                  <a:pt x="8165388" y="2553270"/>
                  <a:pt x="8098391" y="2584616"/>
                  <a:pt x="8035596" y="2614194"/>
                </a:cubicBezTo>
                <a:cubicBezTo>
                  <a:pt x="7963481" y="2647947"/>
                  <a:pt x="7883214" y="2677100"/>
                  <a:pt x="7854509" y="2730830"/>
                </a:cubicBezTo>
                <a:cubicBezTo>
                  <a:pt x="7848249" y="2742293"/>
                  <a:pt x="6341566" y="3671513"/>
                  <a:pt x="4141410" y="3763614"/>
                </a:cubicBezTo>
                <a:cubicBezTo>
                  <a:pt x="3781875" y="3778662"/>
                  <a:pt x="2353277" y="3737838"/>
                  <a:pt x="2161737" y="3718831"/>
                </a:cubicBezTo>
                <a:cubicBezTo>
                  <a:pt x="1964811" y="3699179"/>
                  <a:pt x="1793107" y="3646810"/>
                  <a:pt x="1591600" y="3635674"/>
                </a:cubicBezTo>
                <a:cubicBezTo>
                  <a:pt x="1485018" y="3629919"/>
                  <a:pt x="1381185" y="3611329"/>
                  <a:pt x="1390654" y="3531585"/>
                </a:cubicBezTo>
                <a:cubicBezTo>
                  <a:pt x="1393510" y="3508948"/>
                  <a:pt x="1364047" y="3493344"/>
                  <a:pt x="1320867" y="3503571"/>
                </a:cubicBezTo>
                <a:cubicBezTo>
                  <a:pt x="1239265" y="3523046"/>
                  <a:pt x="1198946" y="3494124"/>
                  <a:pt x="1150681" y="3474015"/>
                </a:cubicBezTo>
                <a:cubicBezTo>
                  <a:pt x="1065213" y="3438422"/>
                  <a:pt x="982868" y="3399757"/>
                  <a:pt x="851974" y="3403971"/>
                </a:cubicBezTo>
                <a:cubicBezTo>
                  <a:pt x="873994" y="3367898"/>
                  <a:pt x="917237" y="3369420"/>
                  <a:pt x="956780" y="3372944"/>
                </a:cubicBezTo>
                <a:cubicBezTo>
                  <a:pt x="1061276" y="3382521"/>
                  <a:pt x="1164043" y="3394488"/>
                  <a:pt x="1268515" y="3403788"/>
                </a:cubicBezTo>
                <a:cubicBezTo>
                  <a:pt x="1336376" y="3409863"/>
                  <a:pt x="1404651" y="3420660"/>
                  <a:pt x="1492884" y="3399484"/>
                </a:cubicBezTo>
                <a:cubicBezTo>
                  <a:pt x="1410006" y="3338199"/>
                  <a:pt x="1277736" y="3337777"/>
                  <a:pt x="1169657" y="3325996"/>
                </a:cubicBezTo>
                <a:cubicBezTo>
                  <a:pt x="1034677" y="3311259"/>
                  <a:pt x="951965" y="3268429"/>
                  <a:pt x="853866" y="3221353"/>
                </a:cubicBezTo>
                <a:cubicBezTo>
                  <a:pt x="950752" y="3199416"/>
                  <a:pt x="1014418" y="3234964"/>
                  <a:pt x="1090648" y="3226034"/>
                </a:cubicBezTo>
                <a:cubicBezTo>
                  <a:pt x="1094340" y="3218434"/>
                  <a:pt x="1100169" y="3207568"/>
                  <a:pt x="1099183" y="3207375"/>
                </a:cubicBezTo>
                <a:cubicBezTo>
                  <a:pt x="971072" y="3188118"/>
                  <a:pt x="907890" y="3136018"/>
                  <a:pt x="882137" y="3068880"/>
                </a:cubicBezTo>
                <a:cubicBezTo>
                  <a:pt x="868924" y="3034221"/>
                  <a:pt x="822286" y="3027121"/>
                  <a:pt x="776145" y="3014660"/>
                </a:cubicBezTo>
                <a:cubicBezTo>
                  <a:pt x="613874" y="2970419"/>
                  <a:pt x="443486" y="2933046"/>
                  <a:pt x="307191" y="2864697"/>
                </a:cubicBezTo>
                <a:cubicBezTo>
                  <a:pt x="457123" y="2862170"/>
                  <a:pt x="581367" y="2903594"/>
                  <a:pt x="743379" y="2911759"/>
                </a:cubicBezTo>
                <a:cubicBezTo>
                  <a:pt x="608349" y="2835743"/>
                  <a:pt x="439124" y="2806104"/>
                  <a:pt x="284020" y="2766269"/>
                </a:cubicBezTo>
                <a:cubicBezTo>
                  <a:pt x="213164" y="2748143"/>
                  <a:pt x="147010" y="2722889"/>
                  <a:pt x="63190" y="2717094"/>
                </a:cubicBezTo>
                <a:cubicBezTo>
                  <a:pt x="33455" y="2714947"/>
                  <a:pt x="-16425" y="2709531"/>
                  <a:pt x="5340" y="2681595"/>
                </a:cubicBezTo>
                <a:cubicBezTo>
                  <a:pt x="23652" y="2658441"/>
                  <a:pt x="63627" y="2661368"/>
                  <a:pt x="100237" y="2664591"/>
                </a:cubicBezTo>
                <a:cubicBezTo>
                  <a:pt x="188123" y="2672547"/>
                  <a:pt x="277551" y="2664977"/>
                  <a:pt x="394328" y="2654447"/>
                </a:cubicBezTo>
                <a:cubicBezTo>
                  <a:pt x="290057" y="2592242"/>
                  <a:pt x="112140" y="2629127"/>
                  <a:pt x="21491" y="2562088"/>
                </a:cubicBezTo>
                <a:cubicBezTo>
                  <a:pt x="125636" y="2540073"/>
                  <a:pt x="208727" y="2559644"/>
                  <a:pt x="294268" y="2557453"/>
                </a:cubicBezTo>
                <a:cubicBezTo>
                  <a:pt x="371589" y="2555423"/>
                  <a:pt x="389695" y="2540961"/>
                  <a:pt x="367847" y="2501743"/>
                </a:cubicBezTo>
                <a:cubicBezTo>
                  <a:pt x="333905" y="2440640"/>
                  <a:pt x="373328" y="2404160"/>
                  <a:pt x="486858" y="2411824"/>
                </a:cubicBezTo>
                <a:cubicBezTo>
                  <a:pt x="592120" y="2419095"/>
                  <a:pt x="600599" y="2394285"/>
                  <a:pt x="570008" y="2360312"/>
                </a:cubicBezTo>
                <a:cubicBezTo>
                  <a:pt x="525457" y="2310774"/>
                  <a:pt x="567057" y="2265987"/>
                  <a:pt x="594400" y="2218813"/>
                </a:cubicBezTo>
                <a:cubicBezTo>
                  <a:pt x="635581" y="2147198"/>
                  <a:pt x="612469" y="2115647"/>
                  <a:pt x="505675" y="2074370"/>
                </a:cubicBezTo>
                <a:cubicBezTo>
                  <a:pt x="445534" y="2051386"/>
                  <a:pt x="381431" y="2032947"/>
                  <a:pt x="295650" y="2015851"/>
                </a:cubicBezTo>
                <a:cubicBezTo>
                  <a:pt x="487251" y="1985881"/>
                  <a:pt x="281423" y="1958614"/>
                  <a:pt x="346760" y="1924896"/>
                </a:cubicBezTo>
                <a:cubicBezTo>
                  <a:pt x="481788" y="1901571"/>
                  <a:pt x="600623" y="1980687"/>
                  <a:pt x="783461" y="1939173"/>
                </a:cubicBezTo>
                <a:cubicBezTo>
                  <a:pt x="547912" y="1882335"/>
                  <a:pt x="287006" y="1807013"/>
                  <a:pt x="112183" y="1719100"/>
                </a:cubicBezTo>
                <a:cubicBezTo>
                  <a:pt x="148588" y="1692398"/>
                  <a:pt x="188462" y="1710725"/>
                  <a:pt x="219936" y="1699568"/>
                </a:cubicBezTo>
                <a:cubicBezTo>
                  <a:pt x="218006" y="1694140"/>
                  <a:pt x="220184" y="1685834"/>
                  <a:pt x="214196" y="1683841"/>
                </a:cubicBezTo>
                <a:cubicBezTo>
                  <a:pt x="85284" y="1638910"/>
                  <a:pt x="83720" y="1637648"/>
                  <a:pt x="212296" y="1584947"/>
                </a:cubicBezTo>
                <a:cubicBezTo>
                  <a:pt x="257172" y="1566456"/>
                  <a:pt x="252206" y="1554019"/>
                  <a:pt x="226108" y="1538121"/>
                </a:cubicBezTo>
                <a:cubicBezTo>
                  <a:pt x="207682" y="1526866"/>
                  <a:pt x="185078" y="1517656"/>
                  <a:pt x="192710" y="1488723"/>
                </a:cubicBezTo>
                <a:cubicBezTo>
                  <a:pt x="268435" y="1518175"/>
                  <a:pt x="624154" y="1547955"/>
                  <a:pt x="685843" y="1538903"/>
                </a:cubicBezTo>
                <a:cubicBezTo>
                  <a:pt x="755173" y="1528619"/>
                  <a:pt x="994201" y="1520231"/>
                  <a:pt x="1067153" y="1523622"/>
                </a:cubicBezTo>
                <a:cubicBezTo>
                  <a:pt x="1063138" y="1522015"/>
                  <a:pt x="1059122" y="1520410"/>
                  <a:pt x="1055106" y="1518803"/>
                </a:cubicBezTo>
                <a:cubicBezTo>
                  <a:pt x="983007" y="1486514"/>
                  <a:pt x="909946" y="1454310"/>
                  <a:pt x="864245" y="1408231"/>
                </a:cubicBezTo>
                <a:cubicBezTo>
                  <a:pt x="862153" y="1406456"/>
                  <a:pt x="861045" y="1404874"/>
                  <a:pt x="856768" y="1405809"/>
                </a:cubicBezTo>
                <a:cubicBezTo>
                  <a:pt x="819307" y="1414974"/>
                  <a:pt x="822846" y="1400112"/>
                  <a:pt x="821342" y="1388491"/>
                </a:cubicBezTo>
                <a:cubicBezTo>
                  <a:pt x="819813" y="1376592"/>
                  <a:pt x="812736" y="1367699"/>
                  <a:pt x="784954" y="1371257"/>
                </a:cubicBezTo>
                <a:cubicBezTo>
                  <a:pt x="783512" y="1371384"/>
                  <a:pt x="781566" y="1371274"/>
                  <a:pt x="779619" y="1371165"/>
                </a:cubicBezTo>
                <a:cubicBezTo>
                  <a:pt x="766469" y="1370361"/>
                  <a:pt x="722835" y="1342290"/>
                  <a:pt x="728571" y="1335910"/>
                </a:cubicBezTo>
                <a:cubicBezTo>
                  <a:pt x="741389" y="1321912"/>
                  <a:pt x="726409" y="1316791"/>
                  <a:pt x="713734" y="1310348"/>
                </a:cubicBezTo>
                <a:cubicBezTo>
                  <a:pt x="696009" y="1301550"/>
                  <a:pt x="678333" y="1293308"/>
                  <a:pt x="659695" y="1285149"/>
                </a:cubicBezTo>
                <a:cubicBezTo>
                  <a:pt x="641562" y="1277227"/>
                  <a:pt x="622997" y="1269901"/>
                  <a:pt x="604409" y="1262299"/>
                </a:cubicBezTo>
                <a:cubicBezTo>
                  <a:pt x="561305" y="1256847"/>
                  <a:pt x="517819" y="1252549"/>
                  <a:pt x="472556" y="1250086"/>
                </a:cubicBezTo>
                <a:cubicBezTo>
                  <a:pt x="438951" y="1247999"/>
                  <a:pt x="401379" y="1244860"/>
                  <a:pt x="382690" y="1214040"/>
                </a:cubicBezTo>
                <a:cubicBezTo>
                  <a:pt x="418096" y="1214570"/>
                  <a:pt x="453575" y="1215933"/>
                  <a:pt x="489053" y="1217296"/>
                </a:cubicBezTo>
                <a:cubicBezTo>
                  <a:pt x="454954" y="1204059"/>
                  <a:pt x="421816" y="1190737"/>
                  <a:pt x="390047" y="1176456"/>
                </a:cubicBezTo>
                <a:cubicBezTo>
                  <a:pt x="363810" y="1164487"/>
                  <a:pt x="342232" y="1150431"/>
                  <a:pt x="333292" y="1131347"/>
                </a:cubicBezTo>
                <a:cubicBezTo>
                  <a:pt x="330930" y="1126518"/>
                  <a:pt x="329025" y="1121368"/>
                  <a:pt x="337841" y="1116956"/>
                </a:cubicBezTo>
                <a:cubicBezTo>
                  <a:pt x="347569" y="1111905"/>
                  <a:pt x="355552" y="1114562"/>
                  <a:pt x="363031" y="1116984"/>
                </a:cubicBezTo>
                <a:cubicBezTo>
                  <a:pt x="393929" y="1126864"/>
                  <a:pt x="425283" y="1136425"/>
                  <a:pt x="455724" y="1146625"/>
                </a:cubicBezTo>
                <a:cubicBezTo>
                  <a:pt x="496146" y="1160147"/>
                  <a:pt x="536111" y="1173989"/>
                  <a:pt x="576050" y="1187553"/>
                </a:cubicBezTo>
                <a:cubicBezTo>
                  <a:pt x="519650" y="1157524"/>
                  <a:pt x="457798" y="1131612"/>
                  <a:pt x="391358" y="1108621"/>
                </a:cubicBezTo>
                <a:cubicBezTo>
                  <a:pt x="343386" y="1091844"/>
                  <a:pt x="295414" y="1075067"/>
                  <a:pt x="258466" y="1051446"/>
                </a:cubicBezTo>
                <a:cubicBezTo>
                  <a:pt x="239512" y="1039678"/>
                  <a:pt x="230024" y="1025400"/>
                  <a:pt x="227119" y="1008864"/>
                </a:cubicBezTo>
                <a:cubicBezTo>
                  <a:pt x="226729" y="1004421"/>
                  <a:pt x="227253" y="999338"/>
                  <a:pt x="237176" y="996508"/>
                </a:cubicBezTo>
                <a:cubicBezTo>
                  <a:pt x="247123" y="993956"/>
                  <a:pt x="253208" y="997060"/>
                  <a:pt x="257395" y="1000610"/>
                </a:cubicBezTo>
                <a:cubicBezTo>
                  <a:pt x="262111" y="1004674"/>
                  <a:pt x="267716" y="1007820"/>
                  <a:pt x="275649" y="1009921"/>
                </a:cubicBezTo>
                <a:cubicBezTo>
                  <a:pt x="345186" y="1029563"/>
                  <a:pt x="406508" y="1054962"/>
                  <a:pt x="469199" y="1079402"/>
                </a:cubicBezTo>
                <a:cubicBezTo>
                  <a:pt x="558968" y="1114336"/>
                  <a:pt x="647368" y="1150231"/>
                  <a:pt x="753033" y="1173138"/>
                </a:cubicBezTo>
                <a:cubicBezTo>
                  <a:pt x="793015" y="1181661"/>
                  <a:pt x="834292" y="1188391"/>
                  <a:pt x="865682" y="1187316"/>
                </a:cubicBezTo>
                <a:cubicBezTo>
                  <a:pt x="750261" y="1147076"/>
                  <a:pt x="641375" y="1104025"/>
                  <a:pt x="543487" y="1053852"/>
                </a:cubicBezTo>
                <a:cubicBezTo>
                  <a:pt x="444589" y="1003208"/>
                  <a:pt x="357848" y="947579"/>
                  <a:pt x="295297" y="880592"/>
                </a:cubicBezTo>
                <a:cubicBezTo>
                  <a:pt x="288871" y="873601"/>
                  <a:pt x="284873" y="866676"/>
                  <a:pt x="264758" y="869281"/>
                </a:cubicBezTo>
                <a:cubicBezTo>
                  <a:pt x="255650" y="870360"/>
                  <a:pt x="252375" y="866170"/>
                  <a:pt x="254388" y="861516"/>
                </a:cubicBezTo>
                <a:cubicBezTo>
                  <a:pt x="266992" y="828509"/>
                  <a:pt x="236853" y="810726"/>
                  <a:pt x="190786" y="799099"/>
                </a:cubicBezTo>
                <a:cubicBezTo>
                  <a:pt x="176408" y="795324"/>
                  <a:pt x="175031" y="790688"/>
                  <a:pt x="184973" y="782539"/>
                </a:cubicBezTo>
                <a:cubicBezTo>
                  <a:pt x="198516" y="771277"/>
                  <a:pt x="196123" y="760574"/>
                  <a:pt x="187530" y="750974"/>
                </a:cubicBezTo>
                <a:cubicBezTo>
                  <a:pt x="182644" y="744967"/>
                  <a:pt x="176339" y="739364"/>
                  <a:pt x="170996" y="733676"/>
                </a:cubicBezTo>
                <a:cubicBezTo>
                  <a:pt x="167290" y="730083"/>
                  <a:pt x="161157" y="726424"/>
                  <a:pt x="169444" y="721499"/>
                </a:cubicBezTo>
                <a:cubicBezTo>
                  <a:pt x="177298" y="717172"/>
                  <a:pt x="185665" y="718676"/>
                  <a:pt x="193501" y="719668"/>
                </a:cubicBezTo>
                <a:cubicBezTo>
                  <a:pt x="231170" y="723917"/>
                  <a:pt x="254043" y="736181"/>
                  <a:pt x="265436" y="755609"/>
                </a:cubicBezTo>
                <a:cubicBezTo>
                  <a:pt x="273963" y="769971"/>
                  <a:pt x="281726" y="770130"/>
                  <a:pt x="302333" y="756567"/>
                </a:cubicBezTo>
                <a:cubicBezTo>
                  <a:pt x="317894" y="746247"/>
                  <a:pt x="332387" y="745814"/>
                  <a:pt x="346481" y="751853"/>
                </a:cubicBezTo>
                <a:cubicBezTo>
                  <a:pt x="354007" y="754830"/>
                  <a:pt x="358771" y="759448"/>
                  <a:pt x="364449" y="763428"/>
                </a:cubicBezTo>
                <a:cubicBezTo>
                  <a:pt x="392910" y="784156"/>
                  <a:pt x="422762" y="804202"/>
                  <a:pt x="467363" y="815678"/>
                </a:cubicBezTo>
                <a:cubicBezTo>
                  <a:pt x="487199" y="820933"/>
                  <a:pt x="508355" y="824672"/>
                  <a:pt x="537693" y="816781"/>
                </a:cubicBezTo>
                <a:cubicBezTo>
                  <a:pt x="518386" y="812039"/>
                  <a:pt x="499567" y="812852"/>
                  <a:pt x="482019" y="811593"/>
                </a:cubicBezTo>
                <a:cubicBezTo>
                  <a:pt x="464472" y="810335"/>
                  <a:pt x="454949" y="806693"/>
                  <a:pt x="467050" y="795557"/>
                </a:cubicBezTo>
                <a:cubicBezTo>
                  <a:pt x="473772" y="789371"/>
                  <a:pt x="472878" y="784693"/>
                  <a:pt x="465734" y="780562"/>
                </a:cubicBezTo>
                <a:cubicBezTo>
                  <a:pt x="442763" y="767188"/>
                  <a:pt x="430336" y="747011"/>
                  <a:pt x="384526" y="749353"/>
                </a:cubicBezTo>
                <a:cubicBezTo>
                  <a:pt x="382123" y="749564"/>
                  <a:pt x="379622" y="748664"/>
                  <a:pt x="377146" y="748041"/>
                </a:cubicBezTo>
                <a:cubicBezTo>
                  <a:pt x="367744" y="745789"/>
                  <a:pt x="357358" y="743342"/>
                  <a:pt x="360089" y="735827"/>
                </a:cubicBezTo>
                <a:cubicBezTo>
                  <a:pt x="363301" y="728269"/>
                  <a:pt x="375652" y="725506"/>
                  <a:pt x="386634" y="723703"/>
                </a:cubicBezTo>
                <a:cubicBezTo>
                  <a:pt x="414823" y="719269"/>
                  <a:pt x="437543" y="724271"/>
                  <a:pt x="459375" y="730191"/>
                </a:cubicBezTo>
                <a:cubicBezTo>
                  <a:pt x="512487" y="744837"/>
                  <a:pt x="556932" y="765561"/>
                  <a:pt x="603200" y="785006"/>
                </a:cubicBezTo>
                <a:cubicBezTo>
                  <a:pt x="672604" y="814173"/>
                  <a:pt x="734250" y="848778"/>
                  <a:pt x="810521" y="873425"/>
                </a:cubicBezTo>
                <a:cubicBezTo>
                  <a:pt x="1037317" y="946423"/>
                  <a:pt x="1260943" y="1021938"/>
                  <a:pt x="1494102" y="1090180"/>
                </a:cubicBezTo>
                <a:cubicBezTo>
                  <a:pt x="1580109" y="1115371"/>
                  <a:pt x="1667892" y="1138728"/>
                  <a:pt x="1756565" y="1161167"/>
                </a:cubicBezTo>
                <a:cubicBezTo>
                  <a:pt x="1756899" y="1159458"/>
                  <a:pt x="1757282" y="1158305"/>
                  <a:pt x="1757592" y="1156319"/>
                </a:cubicBezTo>
                <a:cubicBezTo>
                  <a:pt x="1757470" y="1154931"/>
                  <a:pt x="1757324" y="1153264"/>
                  <a:pt x="1757202" y="1151876"/>
                </a:cubicBezTo>
                <a:cubicBezTo>
                  <a:pt x="1694452" y="1137796"/>
                  <a:pt x="1632540" y="1122242"/>
                  <a:pt x="1572453" y="1105409"/>
                </a:cubicBezTo>
                <a:cubicBezTo>
                  <a:pt x="1424942" y="1063789"/>
                  <a:pt x="1288864" y="1014450"/>
                  <a:pt x="1171972" y="951953"/>
                </a:cubicBezTo>
                <a:cubicBezTo>
                  <a:pt x="1162328" y="946924"/>
                  <a:pt x="1152112" y="946421"/>
                  <a:pt x="1137334" y="949118"/>
                </a:cubicBezTo>
                <a:cubicBezTo>
                  <a:pt x="1089682" y="958058"/>
                  <a:pt x="1074050" y="951035"/>
                  <a:pt x="1081493" y="925476"/>
                </a:cubicBezTo>
                <a:cubicBezTo>
                  <a:pt x="1083360" y="919155"/>
                  <a:pt x="1083403" y="914115"/>
                  <a:pt x="1074768" y="909555"/>
                </a:cubicBezTo>
                <a:cubicBezTo>
                  <a:pt x="1036165" y="889158"/>
                  <a:pt x="995714" y="869763"/>
                  <a:pt x="952019" y="852050"/>
                </a:cubicBezTo>
                <a:cubicBezTo>
                  <a:pt x="871170" y="819410"/>
                  <a:pt x="784821" y="790332"/>
                  <a:pt x="709017" y="754450"/>
                </a:cubicBezTo>
                <a:cubicBezTo>
                  <a:pt x="686747" y="743533"/>
                  <a:pt x="669617" y="730485"/>
                  <a:pt x="659046" y="714902"/>
                </a:cubicBezTo>
                <a:cubicBezTo>
                  <a:pt x="655674" y="709602"/>
                  <a:pt x="653624" y="702786"/>
                  <a:pt x="664793" y="697608"/>
                </a:cubicBezTo>
                <a:cubicBezTo>
                  <a:pt x="675483" y="692472"/>
                  <a:pt x="684069" y="696476"/>
                  <a:pt x="692052" y="699133"/>
                </a:cubicBezTo>
                <a:cubicBezTo>
                  <a:pt x="725451" y="709913"/>
                  <a:pt x="759355" y="720929"/>
                  <a:pt x="792779" y="731987"/>
                </a:cubicBezTo>
                <a:cubicBezTo>
                  <a:pt x="826682" y="743003"/>
                  <a:pt x="860155" y="754616"/>
                  <a:pt x="895574" y="766338"/>
                </a:cubicBezTo>
                <a:cubicBezTo>
                  <a:pt x="897416" y="759741"/>
                  <a:pt x="890085" y="758985"/>
                  <a:pt x="886044" y="757101"/>
                </a:cubicBezTo>
                <a:cubicBezTo>
                  <a:pt x="828975" y="730489"/>
                  <a:pt x="766861" y="707118"/>
                  <a:pt x="702924" y="685027"/>
                </a:cubicBezTo>
                <a:cubicBezTo>
                  <a:pt x="653460" y="667821"/>
                  <a:pt x="605342" y="649378"/>
                  <a:pt x="571540" y="622962"/>
                </a:cubicBezTo>
                <a:cubicBezTo>
                  <a:pt x="558524" y="612632"/>
                  <a:pt x="551227" y="601239"/>
                  <a:pt x="552940" y="587657"/>
                </a:cubicBezTo>
                <a:cubicBezTo>
                  <a:pt x="553537" y="583407"/>
                  <a:pt x="554132" y="579157"/>
                  <a:pt x="563623" y="576925"/>
                </a:cubicBezTo>
                <a:cubicBezTo>
                  <a:pt x="571217" y="575139"/>
                  <a:pt x="576243" y="577216"/>
                  <a:pt x="580332" y="579656"/>
                </a:cubicBezTo>
                <a:cubicBezTo>
                  <a:pt x="587500" y="584063"/>
                  <a:pt x="594668" y="588471"/>
                  <a:pt x="604623" y="591516"/>
                </a:cubicBezTo>
                <a:cubicBezTo>
                  <a:pt x="664350" y="609779"/>
                  <a:pt x="720426" y="630601"/>
                  <a:pt x="775136" y="652383"/>
                </a:cubicBezTo>
                <a:cubicBezTo>
                  <a:pt x="864952" y="687874"/>
                  <a:pt x="953882" y="724283"/>
                  <a:pt x="1057795" y="749301"/>
                </a:cubicBezTo>
                <a:cubicBezTo>
                  <a:pt x="1096889" y="758742"/>
                  <a:pt x="1137304" y="766668"/>
                  <a:pt x="1183454" y="768213"/>
                </a:cubicBezTo>
                <a:cubicBezTo>
                  <a:pt x="1181768" y="765563"/>
                  <a:pt x="1178737" y="764150"/>
                  <a:pt x="1175732" y="763015"/>
                </a:cubicBezTo>
                <a:cubicBezTo>
                  <a:pt x="1075170" y="726508"/>
                  <a:pt x="977850" y="688319"/>
                  <a:pt x="888743" y="644370"/>
                </a:cubicBezTo>
                <a:cubicBezTo>
                  <a:pt x="778881" y="590211"/>
                  <a:pt x="683912" y="529148"/>
                  <a:pt x="615490" y="455960"/>
                </a:cubicBezTo>
                <a:cubicBezTo>
                  <a:pt x="612312" y="452882"/>
                  <a:pt x="610122" y="449996"/>
                  <a:pt x="602432" y="450671"/>
                </a:cubicBezTo>
                <a:cubicBezTo>
                  <a:pt x="582748" y="452678"/>
                  <a:pt x="580338" y="447293"/>
                  <a:pt x="582418" y="437876"/>
                </a:cubicBezTo>
                <a:cubicBezTo>
                  <a:pt x="588134" y="414707"/>
                  <a:pt x="573498" y="396964"/>
                  <a:pt x="539211" y="387101"/>
                </a:cubicBezTo>
                <a:cubicBezTo>
                  <a:pt x="514350" y="379769"/>
                  <a:pt x="493430" y="373210"/>
                  <a:pt x="519748" y="352990"/>
                </a:cubicBezTo>
                <a:cubicBezTo>
                  <a:pt x="526113" y="348234"/>
                  <a:pt x="523173" y="342336"/>
                  <a:pt x="520282" y="336993"/>
                </a:cubicBezTo>
                <a:cubicBezTo>
                  <a:pt x="516186" y="328957"/>
                  <a:pt x="507910" y="322968"/>
                  <a:pt x="498650" y="316785"/>
                </a:cubicBezTo>
                <a:cubicBezTo>
                  <a:pt x="493501" y="313319"/>
                  <a:pt x="487271" y="308549"/>
                  <a:pt x="493610" y="303515"/>
                </a:cubicBezTo>
                <a:cubicBezTo>
                  <a:pt x="500838" y="297564"/>
                  <a:pt x="511247" y="300288"/>
                  <a:pt x="519565" y="301237"/>
                </a:cubicBezTo>
                <a:cubicBezTo>
                  <a:pt x="557715" y="305444"/>
                  <a:pt x="581118" y="318221"/>
                  <a:pt x="592560" y="338204"/>
                </a:cubicBezTo>
                <a:cubicBezTo>
                  <a:pt x="599979" y="350985"/>
                  <a:pt x="609184" y="351016"/>
                  <a:pt x="627076" y="339652"/>
                </a:cubicBezTo>
                <a:cubicBezTo>
                  <a:pt x="647275" y="326965"/>
                  <a:pt x="664147" y="326044"/>
                  <a:pt x="679640" y="336997"/>
                </a:cubicBezTo>
                <a:cubicBezTo>
                  <a:pt x="692054" y="345981"/>
                  <a:pt x="702112" y="355732"/>
                  <a:pt x="716352" y="363437"/>
                </a:cubicBezTo>
                <a:cubicBezTo>
                  <a:pt x="754546" y="384710"/>
                  <a:pt x="790508" y="408138"/>
                  <a:pt x="869745" y="400343"/>
                </a:cubicBezTo>
                <a:cubicBezTo>
                  <a:pt x="847718" y="392203"/>
                  <a:pt x="825656" y="394699"/>
                  <a:pt x="806641" y="393290"/>
                </a:cubicBezTo>
                <a:cubicBezTo>
                  <a:pt x="792988" y="392249"/>
                  <a:pt x="779165" y="389265"/>
                  <a:pt x="791435" y="380072"/>
                </a:cubicBezTo>
                <a:cubicBezTo>
                  <a:pt x="805532" y="369601"/>
                  <a:pt x="796441" y="365362"/>
                  <a:pt x="787709" y="359692"/>
                </a:cubicBezTo>
                <a:cubicBezTo>
                  <a:pt x="767647" y="346342"/>
                  <a:pt x="751260" y="330710"/>
                  <a:pt x="711071" y="330880"/>
                </a:cubicBezTo>
                <a:cubicBezTo>
                  <a:pt x="704773" y="330873"/>
                  <a:pt x="699699" y="328240"/>
                  <a:pt x="694722" y="326718"/>
                </a:cubicBezTo>
                <a:cubicBezTo>
                  <a:pt x="687749" y="324532"/>
                  <a:pt x="681713" y="321984"/>
                  <a:pt x="684613" y="316412"/>
                </a:cubicBezTo>
                <a:cubicBezTo>
                  <a:pt x="687565" y="311396"/>
                  <a:pt x="694531" y="307986"/>
                  <a:pt x="703615" y="306629"/>
                </a:cubicBezTo>
                <a:cubicBezTo>
                  <a:pt x="711738" y="305356"/>
                  <a:pt x="720365" y="304319"/>
                  <a:pt x="728585" y="304157"/>
                </a:cubicBezTo>
                <a:cubicBezTo>
                  <a:pt x="765287" y="302895"/>
                  <a:pt x="791378" y="313197"/>
                  <a:pt x="817397" y="322666"/>
                </a:cubicBezTo>
                <a:cubicBezTo>
                  <a:pt x="908436" y="355531"/>
                  <a:pt x="989341" y="394323"/>
                  <a:pt x="1073943" y="431110"/>
                </a:cubicBezTo>
                <a:cubicBezTo>
                  <a:pt x="1158521" y="467620"/>
                  <a:pt x="1256741" y="493978"/>
                  <a:pt x="1349484" y="524175"/>
                </a:cubicBezTo>
                <a:cubicBezTo>
                  <a:pt x="1563417" y="594105"/>
                  <a:pt x="1778287" y="663672"/>
                  <a:pt x="2004921" y="723811"/>
                </a:cubicBezTo>
                <a:cubicBezTo>
                  <a:pt x="2226580" y="782429"/>
                  <a:pt x="2967159" y="809769"/>
                  <a:pt x="3111348" y="808027"/>
                </a:cubicBezTo>
                <a:cubicBezTo>
                  <a:pt x="3295676" y="805559"/>
                  <a:pt x="3730204" y="773014"/>
                  <a:pt x="4173417" y="745585"/>
                </a:cubicBezTo>
                <a:cubicBezTo>
                  <a:pt x="4223504" y="742307"/>
                  <a:pt x="4272653" y="739393"/>
                  <a:pt x="4324760" y="737057"/>
                </a:cubicBezTo>
                <a:cubicBezTo>
                  <a:pt x="5801059" y="670156"/>
                  <a:pt x="6841344" y="326433"/>
                  <a:pt x="6893789" y="305879"/>
                </a:cubicBezTo>
                <a:cubicBezTo>
                  <a:pt x="6978091" y="273014"/>
                  <a:pt x="7258655" y="208091"/>
                  <a:pt x="7259184" y="208604"/>
                </a:cubicBezTo>
                <a:cubicBezTo>
                  <a:pt x="7265440" y="213652"/>
                  <a:pt x="7297274" y="217644"/>
                  <a:pt x="7323059" y="220312"/>
                </a:cubicBezTo>
                <a:lnTo>
                  <a:pt x="7347572" y="222730"/>
                </a:lnTo>
                <a:lnTo>
                  <a:pt x="7350636" y="224083"/>
                </a:lnTo>
                <a:cubicBezTo>
                  <a:pt x="7359607" y="224205"/>
                  <a:pt x="7359159" y="223929"/>
                  <a:pt x="7353245" y="223290"/>
                </a:cubicBezTo>
                <a:lnTo>
                  <a:pt x="7347572" y="222730"/>
                </a:lnTo>
                <a:lnTo>
                  <a:pt x="7342573" y="220523"/>
                </a:lnTo>
                <a:cubicBezTo>
                  <a:pt x="7341302" y="218466"/>
                  <a:pt x="7341191" y="215818"/>
                  <a:pt x="7341465" y="213415"/>
                </a:cubicBezTo>
                <a:cubicBezTo>
                  <a:pt x="7342771" y="200707"/>
                  <a:pt x="7352468" y="189782"/>
                  <a:pt x="7375606" y="182994"/>
                </a:cubicBezTo>
                <a:cubicBezTo>
                  <a:pt x="7397808" y="176568"/>
                  <a:pt x="7420538" y="170655"/>
                  <a:pt x="7443270" y="164742"/>
                </a:cubicBezTo>
                <a:cubicBezTo>
                  <a:pt x="7462204" y="159722"/>
                  <a:pt x="7475181" y="158583"/>
                  <a:pt x="7478299" y="172021"/>
                </a:cubicBezTo>
                <a:cubicBezTo>
                  <a:pt x="7481416" y="185460"/>
                  <a:pt x="7508389" y="189249"/>
                  <a:pt x="7524024" y="179761"/>
                </a:cubicBezTo>
                <a:cubicBezTo>
                  <a:pt x="7585174" y="142492"/>
                  <a:pt x="7658615" y="112820"/>
                  <a:pt x="7727944" y="80430"/>
                </a:cubicBezTo>
                <a:cubicBezTo>
                  <a:pt x="7776349" y="57992"/>
                  <a:pt x="7827303" y="37009"/>
                  <a:pt x="7867024" y="9456"/>
                </a:cubicBezTo>
                <a:cubicBezTo>
                  <a:pt x="7874326" y="4338"/>
                  <a:pt x="7880999" y="-2404"/>
                  <a:pt x="7894848" y="858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9BA40B-3F26-F8FE-7FD0-63FECFD18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2ABD5A5-44E5-4DFB-933C-AF97E3A1C6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374579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EAF5E0-9D35-A4E5-A9B3-FF08BE841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EAABEC-2332-8C68-78DC-726E81795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sz="4400" dirty="0" err="1"/>
              <a:t>QLoRA</a:t>
            </a:r>
            <a:r>
              <a:rPr lang="fr-FR" sz="4400" dirty="0"/>
              <a:t> : </a:t>
            </a:r>
            <a:r>
              <a:rPr lang="fr-FR" sz="4400" dirty="0" err="1"/>
              <a:t>LoRA</a:t>
            </a:r>
            <a:r>
              <a:rPr lang="fr-FR" sz="4400" dirty="0"/>
              <a:t> + quantification du modèle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D8B4B5-9900-CF9C-A4CF-2A642645B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86652" cy="4351338"/>
          </a:xfrm>
        </p:spPr>
        <p:txBody>
          <a:bodyPr>
            <a:normAutofit/>
          </a:bodyPr>
          <a:lstStyle/>
          <a:p>
            <a:r>
              <a:rPr lang="fr-FR" sz="2200" dirty="0"/>
              <a:t>Innovations majeures :</a:t>
            </a:r>
          </a:p>
          <a:p>
            <a:pPr lvl="1"/>
            <a:r>
              <a:rPr lang="fr-FR" sz="2200" dirty="0" err="1"/>
              <a:t>Float</a:t>
            </a:r>
            <a:r>
              <a:rPr lang="fr-FR" sz="2200" dirty="0"/>
              <a:t> Normal 4 bits</a:t>
            </a:r>
          </a:p>
          <a:p>
            <a:pPr lvl="1"/>
            <a:r>
              <a:rPr lang="fr-FR" sz="2200" dirty="0"/>
              <a:t>Double quantification</a:t>
            </a:r>
          </a:p>
          <a:p>
            <a:pPr lvl="1"/>
            <a:r>
              <a:rPr lang="fr-FR" sz="2200" dirty="0"/>
              <a:t>Optimiseur de pages</a:t>
            </a:r>
          </a:p>
          <a:p>
            <a:r>
              <a:rPr lang="fr-FR" sz="2200" dirty="0"/>
              <a:t>Type de données de stockage en 4 bits</a:t>
            </a:r>
          </a:p>
          <a:p>
            <a:r>
              <a:rPr lang="fr-FR" sz="2200" dirty="0"/>
              <a:t>Type de données computationnel Bfloat16</a:t>
            </a:r>
          </a:p>
          <a:p>
            <a:r>
              <a:rPr lang="fr-FR" sz="2200" b="1" dirty="0"/>
              <a:t>Préservation des performances </a:t>
            </a:r>
            <a:r>
              <a:rPr lang="fr-FR" sz="2200" dirty="0"/>
              <a:t>comparées à un </a:t>
            </a:r>
            <a:r>
              <a:rPr lang="fr-FR" sz="2400" dirty="0"/>
              <a:t>modèle</a:t>
            </a:r>
            <a:r>
              <a:rPr lang="fr-FR" sz="2200" dirty="0"/>
              <a:t> entièrement fine-</a:t>
            </a:r>
            <a:r>
              <a:rPr lang="fr-FR" sz="2200" dirty="0" err="1"/>
              <a:t>tunée</a:t>
            </a:r>
            <a:r>
              <a:rPr lang="fr-FR" sz="2200" dirty="0"/>
              <a:t> en 16 bits.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F5A2C13-7E4A-4156-8E03-E29944546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8709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8A780-60B5-6F46-C384-15EE63768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8C0065-06B1-F1ED-8A0C-92F848722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sz="4400" dirty="0"/>
              <a:t>Quantification du modèle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CFBCF29-EDFE-C245-9395-B9D10D61D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31</a:t>
            </a:fld>
            <a:endParaRPr lang="en-US"/>
          </a:p>
        </p:txBody>
      </p:sp>
      <p:pic>
        <p:nvPicPr>
          <p:cNvPr id="8" name="Image 7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003B8FF9-F264-DB85-6A4B-4FB6CA51E0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182" y="1382910"/>
            <a:ext cx="9743090" cy="448627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6D87025C-FF42-91AF-62E0-4F6C60DB7952}"/>
              </a:ext>
            </a:extLst>
          </p:cNvPr>
          <p:cNvSpPr txBox="1"/>
          <p:nvPr/>
        </p:nvSpPr>
        <p:spPr>
          <a:xfrm>
            <a:off x="393290" y="5958879"/>
            <a:ext cx="107933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/>
              <a:t>https://llmsystem.github.io/llmsystem2024spring/assets/files/Group2-Presentation-cf8028bc58193a5e6e6d7b05709ef1a9.pdf</a:t>
            </a:r>
          </a:p>
        </p:txBody>
      </p:sp>
    </p:spTree>
    <p:extLst>
      <p:ext uri="{BB962C8B-B14F-4D97-AF65-F5344CB8AC3E}">
        <p14:creationId xmlns:p14="http://schemas.microsoft.com/office/powerpoint/2010/main" val="72565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7CA72-2A7A-80BC-8626-A28B30846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49C22D-9AFA-DACE-41ED-E153E3D1D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sz="4400" dirty="0"/>
              <a:t>Quantification du modèle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253F63-A825-6F08-0C94-249C2A19D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86652" cy="4351338"/>
          </a:xfrm>
        </p:spPr>
        <p:txBody>
          <a:bodyPr>
            <a:normAutofit/>
          </a:bodyPr>
          <a:lstStyle/>
          <a:p>
            <a:endParaRPr lang="fr-FR" sz="1600" dirty="0"/>
          </a:p>
          <a:p>
            <a:pPr marL="0" indent="0">
              <a:buNone/>
            </a:pPr>
            <a:r>
              <a:rPr lang="fr-FR" sz="2200" b="1" dirty="0"/>
              <a:t>Exemple</a:t>
            </a:r>
            <a:r>
              <a:rPr lang="fr-FR" sz="2200" dirty="0"/>
              <a:t> : utiliser le Maximum Absolu (</a:t>
            </a:r>
            <a:r>
              <a:rPr lang="fr-FR" sz="2200" dirty="0" err="1"/>
              <a:t>absmax</a:t>
            </a:r>
            <a:r>
              <a:rPr lang="fr-FR" sz="2200" dirty="0"/>
              <a:t>) pour quantifier un tenseur 32 bits Point Flottant(FP32) en un tenseur Int8 avec une plage de valeurs [-127,127] :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CE3FF38-7D9B-21B7-12CB-29CF1713B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0768" y="6356350"/>
            <a:ext cx="2743200" cy="365125"/>
          </a:xfrm>
        </p:spPr>
        <p:txBody>
          <a:bodyPr/>
          <a:lstStyle/>
          <a:p>
            <a:fld id="{92ABD5A5-44E5-4DFB-933C-AF97E3A1C6A5}" type="slidenum">
              <a:rPr lang="en-US" smtClean="0"/>
              <a:t>32</a:t>
            </a:fld>
            <a:endParaRPr lang="en-US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E0D42B37-A24F-4084-F196-4ED52D3AC6C6}"/>
              </a:ext>
            </a:extLst>
          </p:cNvPr>
          <p:cNvSpPr txBox="1">
            <a:spLocks/>
          </p:cNvSpPr>
          <p:nvPr/>
        </p:nvSpPr>
        <p:spPr>
          <a:xfrm>
            <a:off x="5799223" y="3428999"/>
            <a:ext cx="6623997" cy="22540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fr-FR" sz="1800" dirty="0"/>
              <a:t>Par exemple, étant donné FP32 [1.2, -3.1, 0.8, 2.4, </a:t>
            </a:r>
            <a:r>
              <a:rPr lang="fr-FR" sz="1800" dirty="0">
                <a:solidFill>
                  <a:srgbClr val="FF0000"/>
                </a:solidFill>
              </a:rPr>
              <a:t>5.4</a:t>
            </a:r>
            <a:r>
              <a:rPr lang="fr-FR" sz="1800" dirty="0"/>
              <a:t>]</a:t>
            </a:r>
            <a:br>
              <a:rPr lang="fr-FR" sz="1800" dirty="0"/>
            </a:br>
            <a:r>
              <a:rPr lang="fr-FR" sz="1800" dirty="0"/>
              <a:t>Facteur d'échelle = 127 / </a:t>
            </a:r>
            <a:r>
              <a:rPr lang="fr-FR" sz="1800" dirty="0">
                <a:solidFill>
                  <a:srgbClr val="FF0000"/>
                </a:solidFill>
              </a:rPr>
              <a:t>5.4 </a:t>
            </a:r>
            <a:r>
              <a:rPr lang="fr-FR" sz="1800" dirty="0"/>
              <a:t>= 23.5 </a:t>
            </a:r>
            <a:r>
              <a:rPr lang="fr-FR" sz="1800" b="1" dirty="0"/>
              <a:t>(constante de quantification)</a:t>
            </a:r>
            <a:br>
              <a:rPr lang="fr-FR" sz="1800" dirty="0"/>
            </a:br>
            <a:r>
              <a:rPr lang="fr-FR" sz="1800" dirty="0"/>
              <a:t>Nouveau Int8L [28, -73, 19, 56, 127]</a:t>
            </a:r>
            <a:endParaRPr lang="en-US" sz="18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9E75F98-74F1-C321-B2A3-BA39C1D31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05340"/>
            <a:ext cx="4195916" cy="161414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2B5D4B0-1C4E-0FDF-0BD0-519975427DBD}"/>
              </a:ext>
            </a:extLst>
          </p:cNvPr>
          <p:cNvSpPr txBox="1"/>
          <p:nvPr/>
        </p:nvSpPr>
        <p:spPr>
          <a:xfrm>
            <a:off x="235974" y="6153582"/>
            <a:ext cx="117888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600" dirty="0"/>
              <a:t>https://llmsystem.github.io/llmsystem2024spring/assets/files/Group2-Presentation-cf8028bc58193a5e6e6d7b05709ef1a9.pdf</a:t>
            </a:r>
          </a:p>
        </p:txBody>
      </p:sp>
    </p:spTree>
    <p:extLst>
      <p:ext uri="{BB962C8B-B14F-4D97-AF65-F5344CB8AC3E}">
        <p14:creationId xmlns:p14="http://schemas.microsoft.com/office/powerpoint/2010/main" val="32169016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DF380-C5D0-4DB2-AEF3-A3CAB35E7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66A275-4BE9-C9E7-4F03-84715A5BF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370227"/>
            <a:ext cx="9144000" cy="11931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4400" dirty="0"/>
              <a:t>Formation pratique et mise en œuvre</a:t>
            </a:r>
          </a:p>
        </p:txBody>
      </p:sp>
      <p:pic>
        <p:nvPicPr>
          <p:cNvPr id="8" name="Picture 7" descr="A person sitting at a desk with multiple computers&#10;&#10;Description automatically generated">
            <a:extLst>
              <a:ext uri="{FF2B5EF4-FFF2-40B4-BE49-F238E27FC236}">
                <a16:creationId xmlns:a16="http://schemas.microsoft.com/office/drawing/2014/main" id="{2211F764-2A71-897D-2B99-8C47C0167C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3" r="2" b="5598"/>
          <a:stretch/>
        </p:blipFill>
        <p:spPr>
          <a:xfrm>
            <a:off x="1690046" y="386205"/>
            <a:ext cx="8903441" cy="3766876"/>
          </a:xfrm>
          <a:custGeom>
            <a:avLst/>
            <a:gdLst/>
            <a:ahLst/>
            <a:cxnLst/>
            <a:rect l="l" t="t" r="r" b="b"/>
            <a:pathLst>
              <a:path w="8903441" h="3766876">
                <a:moveTo>
                  <a:pt x="8890380" y="1667288"/>
                </a:moveTo>
                <a:lnTo>
                  <a:pt x="8895460" y="1677046"/>
                </a:lnTo>
                <a:cubicBezTo>
                  <a:pt x="8905866" y="1703466"/>
                  <a:pt x="8906717" y="1724063"/>
                  <a:pt x="8894323" y="1729738"/>
                </a:cubicBezTo>
                <a:lnTo>
                  <a:pt x="8891365" y="1729349"/>
                </a:lnTo>
                <a:lnTo>
                  <a:pt x="8891421" y="1712412"/>
                </a:lnTo>
                <a:cubicBezTo>
                  <a:pt x="8891337" y="1700170"/>
                  <a:pt x="8891138" y="1688653"/>
                  <a:pt x="8890856" y="1678595"/>
                </a:cubicBezTo>
                <a:close/>
                <a:moveTo>
                  <a:pt x="8888451" y="1641624"/>
                </a:moveTo>
                <a:cubicBezTo>
                  <a:pt x="8888927" y="1642911"/>
                  <a:pt x="8889388" y="1647125"/>
                  <a:pt x="8889800" y="1653531"/>
                </a:cubicBezTo>
                <a:lnTo>
                  <a:pt x="8890380" y="1667288"/>
                </a:lnTo>
                <a:lnTo>
                  <a:pt x="8884645" y="1656272"/>
                </a:lnTo>
                <a:lnTo>
                  <a:pt x="8886368" y="1643902"/>
                </a:lnTo>
                <a:cubicBezTo>
                  <a:pt x="8887058" y="1640758"/>
                  <a:pt x="8887743" y="1639762"/>
                  <a:pt x="8888451" y="1641624"/>
                </a:cubicBezTo>
                <a:close/>
                <a:moveTo>
                  <a:pt x="999724" y="1241031"/>
                </a:moveTo>
                <a:cubicBezTo>
                  <a:pt x="998379" y="1242269"/>
                  <a:pt x="996554" y="1243547"/>
                  <a:pt x="995210" y="1244785"/>
                </a:cubicBezTo>
                <a:cubicBezTo>
                  <a:pt x="1005261" y="1248940"/>
                  <a:pt x="1015746" y="1252497"/>
                  <a:pt x="1025774" y="1256374"/>
                </a:cubicBezTo>
                <a:cubicBezTo>
                  <a:pt x="1037480" y="1257305"/>
                  <a:pt x="1049668" y="1258195"/>
                  <a:pt x="1060894" y="1259168"/>
                </a:cubicBezTo>
                <a:cubicBezTo>
                  <a:pt x="1040504" y="1253123"/>
                  <a:pt x="1020115" y="1247076"/>
                  <a:pt x="999724" y="1241031"/>
                </a:cubicBezTo>
                <a:close/>
                <a:moveTo>
                  <a:pt x="1319296" y="820371"/>
                </a:moveTo>
                <a:cubicBezTo>
                  <a:pt x="1421680" y="872109"/>
                  <a:pt x="1548101" y="905226"/>
                  <a:pt x="1681342" y="933268"/>
                </a:cubicBezTo>
                <a:cubicBezTo>
                  <a:pt x="1683167" y="931988"/>
                  <a:pt x="1684512" y="930751"/>
                  <a:pt x="1686338" y="929471"/>
                </a:cubicBezTo>
                <a:cubicBezTo>
                  <a:pt x="1563998" y="893197"/>
                  <a:pt x="1441635" y="856646"/>
                  <a:pt x="1319296" y="820371"/>
                </a:cubicBezTo>
                <a:close/>
                <a:moveTo>
                  <a:pt x="7894848" y="858"/>
                </a:moveTo>
                <a:cubicBezTo>
                  <a:pt x="7906700" y="3455"/>
                  <a:pt x="7910528" y="8436"/>
                  <a:pt x="7907341" y="16271"/>
                </a:cubicBezTo>
                <a:cubicBezTo>
                  <a:pt x="7902882" y="26177"/>
                  <a:pt x="7893520" y="35394"/>
                  <a:pt x="7882642" y="43904"/>
                </a:cubicBezTo>
                <a:cubicBezTo>
                  <a:pt x="7831903" y="83897"/>
                  <a:pt x="7856047" y="94090"/>
                  <a:pt x="7927648" y="93123"/>
                </a:cubicBezTo>
                <a:cubicBezTo>
                  <a:pt x="7991511" y="92274"/>
                  <a:pt x="8055318" y="85274"/>
                  <a:pt x="8119655" y="78787"/>
                </a:cubicBezTo>
                <a:cubicBezTo>
                  <a:pt x="8151329" y="75447"/>
                  <a:pt x="8152942" y="77265"/>
                  <a:pt x="8141786" y="93635"/>
                </a:cubicBezTo>
                <a:cubicBezTo>
                  <a:pt x="8123815" y="120677"/>
                  <a:pt x="8122595" y="145410"/>
                  <a:pt x="8151055" y="166138"/>
                </a:cubicBezTo>
                <a:cubicBezTo>
                  <a:pt x="8157767" y="170866"/>
                  <a:pt x="8162605" y="176318"/>
                  <a:pt x="8160811" y="183471"/>
                </a:cubicBezTo>
                <a:cubicBezTo>
                  <a:pt x="8152723" y="212724"/>
                  <a:pt x="8169841" y="236686"/>
                  <a:pt x="8187466" y="260884"/>
                </a:cubicBezTo>
                <a:cubicBezTo>
                  <a:pt x="8217175" y="301371"/>
                  <a:pt x="8254836" y="338641"/>
                  <a:pt x="8295790" y="374783"/>
                </a:cubicBezTo>
                <a:cubicBezTo>
                  <a:pt x="8324664" y="400232"/>
                  <a:pt x="8342922" y="431650"/>
                  <a:pt x="8406170" y="440370"/>
                </a:cubicBezTo>
                <a:cubicBezTo>
                  <a:pt x="8421364" y="442394"/>
                  <a:pt x="8426373" y="449790"/>
                  <a:pt x="8420903" y="459225"/>
                </a:cubicBezTo>
                <a:cubicBezTo>
                  <a:pt x="8402820" y="490474"/>
                  <a:pt x="8417534" y="514648"/>
                  <a:pt x="8450800" y="534955"/>
                </a:cubicBezTo>
                <a:cubicBezTo>
                  <a:pt x="8462563" y="542037"/>
                  <a:pt x="8458146" y="546902"/>
                  <a:pt x="8442097" y="551669"/>
                </a:cubicBezTo>
                <a:cubicBezTo>
                  <a:pt x="8423667" y="556925"/>
                  <a:pt x="8409328" y="564619"/>
                  <a:pt x="8398067" y="574282"/>
                </a:cubicBezTo>
                <a:cubicBezTo>
                  <a:pt x="8379577" y="589897"/>
                  <a:pt x="8370872" y="606612"/>
                  <a:pt x="8363634" y="623477"/>
                </a:cubicBezTo>
                <a:cubicBezTo>
                  <a:pt x="8352394" y="649929"/>
                  <a:pt x="8339133" y="675439"/>
                  <a:pt x="8295388" y="695789"/>
                </a:cubicBezTo>
                <a:cubicBezTo>
                  <a:pt x="8282368" y="701969"/>
                  <a:pt x="8271923" y="709882"/>
                  <a:pt x="8260972" y="717559"/>
                </a:cubicBezTo>
                <a:cubicBezTo>
                  <a:pt x="8264466" y="724248"/>
                  <a:pt x="8273101" y="728807"/>
                  <a:pt x="8289132" y="729358"/>
                </a:cubicBezTo>
                <a:cubicBezTo>
                  <a:pt x="8391169" y="732995"/>
                  <a:pt x="8386647" y="769770"/>
                  <a:pt x="8387346" y="810845"/>
                </a:cubicBezTo>
                <a:cubicBezTo>
                  <a:pt x="8388418" y="861681"/>
                  <a:pt x="8330862" y="890238"/>
                  <a:pt x="8259532" y="916368"/>
                </a:cubicBezTo>
                <a:cubicBezTo>
                  <a:pt x="8235122" y="925226"/>
                  <a:pt x="8199529" y="928071"/>
                  <a:pt x="8191769" y="950020"/>
                </a:cubicBezTo>
                <a:cubicBezTo>
                  <a:pt x="8234379" y="966427"/>
                  <a:pt x="8282955" y="945934"/>
                  <a:pt x="8327664" y="947606"/>
                </a:cubicBezTo>
                <a:cubicBezTo>
                  <a:pt x="8364609" y="949119"/>
                  <a:pt x="8424473" y="941347"/>
                  <a:pt x="8378206" y="982626"/>
                </a:cubicBezTo>
                <a:cubicBezTo>
                  <a:pt x="8364736" y="994722"/>
                  <a:pt x="8382242" y="1001021"/>
                  <a:pt x="8400605" y="1000529"/>
                </a:cubicBezTo>
                <a:cubicBezTo>
                  <a:pt x="8549357" y="995586"/>
                  <a:pt x="8487684" y="1076555"/>
                  <a:pt x="8538706" y="1111533"/>
                </a:cubicBezTo>
                <a:cubicBezTo>
                  <a:pt x="8553092" y="1120905"/>
                  <a:pt x="8540810" y="1141011"/>
                  <a:pt x="8520556" y="1147547"/>
                </a:cubicBezTo>
                <a:cubicBezTo>
                  <a:pt x="8392015" y="1189611"/>
                  <a:pt x="8380569" y="1263373"/>
                  <a:pt x="8322605" y="1331423"/>
                </a:cubicBezTo>
                <a:cubicBezTo>
                  <a:pt x="8393509" y="1350105"/>
                  <a:pt x="8476647" y="1348124"/>
                  <a:pt x="8552563" y="1357692"/>
                </a:cubicBezTo>
                <a:cubicBezTo>
                  <a:pt x="8631413" y="1367560"/>
                  <a:pt x="8632510" y="1380057"/>
                  <a:pt x="8572872" y="1434543"/>
                </a:cubicBezTo>
                <a:cubicBezTo>
                  <a:pt x="8740108" y="1430496"/>
                  <a:pt x="8740108" y="1430496"/>
                  <a:pt x="8695911" y="1511890"/>
                </a:cubicBezTo>
                <a:cubicBezTo>
                  <a:pt x="8766152" y="1509223"/>
                  <a:pt x="8835070" y="1574251"/>
                  <a:pt x="8873147" y="1634187"/>
                </a:cubicBezTo>
                <a:lnTo>
                  <a:pt x="8884645" y="1656272"/>
                </a:lnTo>
                <a:lnTo>
                  <a:pt x="8884254" y="1659075"/>
                </a:lnTo>
                <a:cubicBezTo>
                  <a:pt x="8882795" y="1672543"/>
                  <a:pt x="8881198" y="1691773"/>
                  <a:pt x="8879232" y="1711097"/>
                </a:cubicBezTo>
                <a:lnTo>
                  <a:pt x="8877347" y="1727504"/>
                </a:lnTo>
                <a:lnTo>
                  <a:pt x="8865337" y="1725923"/>
                </a:lnTo>
                <a:cubicBezTo>
                  <a:pt x="8855639" y="1721668"/>
                  <a:pt x="8848716" y="1720054"/>
                  <a:pt x="8843722" y="1720152"/>
                </a:cubicBezTo>
                <a:cubicBezTo>
                  <a:pt x="8828739" y="1720444"/>
                  <a:pt x="8831115" y="1736133"/>
                  <a:pt x="8828004" y="1742073"/>
                </a:cubicBezTo>
                <a:cubicBezTo>
                  <a:pt x="8817547" y="1760900"/>
                  <a:pt x="8843589" y="1770647"/>
                  <a:pt x="8861127" y="1782820"/>
                </a:cubicBezTo>
                <a:cubicBezTo>
                  <a:pt x="8867694" y="1787281"/>
                  <a:pt x="8872382" y="1766445"/>
                  <a:pt x="8875975" y="1739445"/>
                </a:cubicBezTo>
                <a:lnTo>
                  <a:pt x="8877347" y="1727504"/>
                </a:lnTo>
                <a:lnTo>
                  <a:pt x="8891365" y="1729349"/>
                </a:lnTo>
                <a:lnTo>
                  <a:pt x="8891294" y="1750579"/>
                </a:lnTo>
                <a:cubicBezTo>
                  <a:pt x="8890576" y="1802412"/>
                  <a:pt x="8887485" y="1854103"/>
                  <a:pt x="8879895" y="1858687"/>
                </a:cubicBezTo>
                <a:cubicBezTo>
                  <a:pt x="8799411" y="1907447"/>
                  <a:pt x="8858072" y="1996322"/>
                  <a:pt x="8700018" y="2022228"/>
                </a:cubicBezTo>
                <a:cubicBezTo>
                  <a:pt x="8628887" y="2034069"/>
                  <a:pt x="8597252" y="2070985"/>
                  <a:pt x="8546517" y="2094468"/>
                </a:cubicBezTo>
                <a:cubicBezTo>
                  <a:pt x="8369592" y="2175758"/>
                  <a:pt x="8254890" y="2270617"/>
                  <a:pt x="8208310" y="2391116"/>
                </a:cubicBezTo>
                <a:cubicBezTo>
                  <a:pt x="8195251" y="2424444"/>
                  <a:pt x="8137916" y="2455501"/>
                  <a:pt x="8101924" y="2486924"/>
                </a:cubicBezTo>
                <a:cubicBezTo>
                  <a:pt x="8122498" y="2506105"/>
                  <a:pt x="8219539" y="2452814"/>
                  <a:pt x="8188722" y="2510086"/>
                </a:cubicBezTo>
                <a:cubicBezTo>
                  <a:pt x="8165388" y="2553270"/>
                  <a:pt x="8098391" y="2584616"/>
                  <a:pt x="8035596" y="2614194"/>
                </a:cubicBezTo>
                <a:cubicBezTo>
                  <a:pt x="7963481" y="2647947"/>
                  <a:pt x="7883214" y="2677100"/>
                  <a:pt x="7854509" y="2730830"/>
                </a:cubicBezTo>
                <a:cubicBezTo>
                  <a:pt x="7848249" y="2742293"/>
                  <a:pt x="6341566" y="3671513"/>
                  <a:pt x="4141410" y="3763614"/>
                </a:cubicBezTo>
                <a:cubicBezTo>
                  <a:pt x="3781875" y="3778662"/>
                  <a:pt x="2353277" y="3737838"/>
                  <a:pt x="2161737" y="3718831"/>
                </a:cubicBezTo>
                <a:cubicBezTo>
                  <a:pt x="1964811" y="3699179"/>
                  <a:pt x="1793107" y="3646810"/>
                  <a:pt x="1591600" y="3635674"/>
                </a:cubicBezTo>
                <a:cubicBezTo>
                  <a:pt x="1485018" y="3629919"/>
                  <a:pt x="1381185" y="3611329"/>
                  <a:pt x="1390654" y="3531585"/>
                </a:cubicBezTo>
                <a:cubicBezTo>
                  <a:pt x="1393510" y="3508948"/>
                  <a:pt x="1364047" y="3493344"/>
                  <a:pt x="1320867" y="3503571"/>
                </a:cubicBezTo>
                <a:cubicBezTo>
                  <a:pt x="1239265" y="3523046"/>
                  <a:pt x="1198946" y="3494124"/>
                  <a:pt x="1150681" y="3474015"/>
                </a:cubicBezTo>
                <a:cubicBezTo>
                  <a:pt x="1065213" y="3438422"/>
                  <a:pt x="982868" y="3399757"/>
                  <a:pt x="851974" y="3403971"/>
                </a:cubicBezTo>
                <a:cubicBezTo>
                  <a:pt x="873994" y="3367898"/>
                  <a:pt x="917237" y="3369420"/>
                  <a:pt x="956780" y="3372944"/>
                </a:cubicBezTo>
                <a:cubicBezTo>
                  <a:pt x="1061276" y="3382521"/>
                  <a:pt x="1164043" y="3394488"/>
                  <a:pt x="1268515" y="3403788"/>
                </a:cubicBezTo>
                <a:cubicBezTo>
                  <a:pt x="1336376" y="3409863"/>
                  <a:pt x="1404651" y="3420660"/>
                  <a:pt x="1492884" y="3399484"/>
                </a:cubicBezTo>
                <a:cubicBezTo>
                  <a:pt x="1410006" y="3338199"/>
                  <a:pt x="1277736" y="3337777"/>
                  <a:pt x="1169657" y="3325996"/>
                </a:cubicBezTo>
                <a:cubicBezTo>
                  <a:pt x="1034677" y="3311259"/>
                  <a:pt x="951965" y="3268429"/>
                  <a:pt x="853866" y="3221353"/>
                </a:cubicBezTo>
                <a:cubicBezTo>
                  <a:pt x="950752" y="3199416"/>
                  <a:pt x="1014418" y="3234964"/>
                  <a:pt x="1090648" y="3226034"/>
                </a:cubicBezTo>
                <a:cubicBezTo>
                  <a:pt x="1094340" y="3218434"/>
                  <a:pt x="1100169" y="3207568"/>
                  <a:pt x="1099183" y="3207375"/>
                </a:cubicBezTo>
                <a:cubicBezTo>
                  <a:pt x="971072" y="3188118"/>
                  <a:pt x="907890" y="3136018"/>
                  <a:pt x="882137" y="3068880"/>
                </a:cubicBezTo>
                <a:cubicBezTo>
                  <a:pt x="868924" y="3034221"/>
                  <a:pt x="822286" y="3027121"/>
                  <a:pt x="776145" y="3014660"/>
                </a:cubicBezTo>
                <a:cubicBezTo>
                  <a:pt x="613874" y="2970419"/>
                  <a:pt x="443486" y="2933046"/>
                  <a:pt x="307191" y="2864697"/>
                </a:cubicBezTo>
                <a:cubicBezTo>
                  <a:pt x="457123" y="2862170"/>
                  <a:pt x="581367" y="2903594"/>
                  <a:pt x="743379" y="2911759"/>
                </a:cubicBezTo>
                <a:cubicBezTo>
                  <a:pt x="608349" y="2835743"/>
                  <a:pt x="439124" y="2806104"/>
                  <a:pt x="284020" y="2766269"/>
                </a:cubicBezTo>
                <a:cubicBezTo>
                  <a:pt x="213164" y="2748143"/>
                  <a:pt x="147010" y="2722889"/>
                  <a:pt x="63190" y="2717094"/>
                </a:cubicBezTo>
                <a:cubicBezTo>
                  <a:pt x="33455" y="2714947"/>
                  <a:pt x="-16425" y="2709531"/>
                  <a:pt x="5340" y="2681595"/>
                </a:cubicBezTo>
                <a:cubicBezTo>
                  <a:pt x="23652" y="2658441"/>
                  <a:pt x="63627" y="2661368"/>
                  <a:pt x="100237" y="2664591"/>
                </a:cubicBezTo>
                <a:cubicBezTo>
                  <a:pt x="188123" y="2672547"/>
                  <a:pt x="277551" y="2664977"/>
                  <a:pt x="394328" y="2654447"/>
                </a:cubicBezTo>
                <a:cubicBezTo>
                  <a:pt x="290057" y="2592242"/>
                  <a:pt x="112140" y="2629127"/>
                  <a:pt x="21491" y="2562088"/>
                </a:cubicBezTo>
                <a:cubicBezTo>
                  <a:pt x="125636" y="2540073"/>
                  <a:pt x="208727" y="2559644"/>
                  <a:pt x="294268" y="2557453"/>
                </a:cubicBezTo>
                <a:cubicBezTo>
                  <a:pt x="371589" y="2555423"/>
                  <a:pt x="389695" y="2540961"/>
                  <a:pt x="367847" y="2501743"/>
                </a:cubicBezTo>
                <a:cubicBezTo>
                  <a:pt x="333905" y="2440640"/>
                  <a:pt x="373328" y="2404160"/>
                  <a:pt x="486858" y="2411824"/>
                </a:cubicBezTo>
                <a:cubicBezTo>
                  <a:pt x="592120" y="2419095"/>
                  <a:pt x="600599" y="2394285"/>
                  <a:pt x="570008" y="2360312"/>
                </a:cubicBezTo>
                <a:cubicBezTo>
                  <a:pt x="525457" y="2310774"/>
                  <a:pt x="567057" y="2265987"/>
                  <a:pt x="594400" y="2218813"/>
                </a:cubicBezTo>
                <a:cubicBezTo>
                  <a:pt x="635581" y="2147198"/>
                  <a:pt x="612469" y="2115647"/>
                  <a:pt x="505675" y="2074370"/>
                </a:cubicBezTo>
                <a:cubicBezTo>
                  <a:pt x="445534" y="2051386"/>
                  <a:pt x="381431" y="2032947"/>
                  <a:pt x="295650" y="2015851"/>
                </a:cubicBezTo>
                <a:cubicBezTo>
                  <a:pt x="487251" y="1985881"/>
                  <a:pt x="281423" y="1958614"/>
                  <a:pt x="346760" y="1924896"/>
                </a:cubicBezTo>
                <a:cubicBezTo>
                  <a:pt x="481788" y="1901571"/>
                  <a:pt x="600623" y="1980687"/>
                  <a:pt x="783461" y="1939173"/>
                </a:cubicBezTo>
                <a:cubicBezTo>
                  <a:pt x="547912" y="1882335"/>
                  <a:pt x="287006" y="1807013"/>
                  <a:pt x="112183" y="1719100"/>
                </a:cubicBezTo>
                <a:cubicBezTo>
                  <a:pt x="148588" y="1692398"/>
                  <a:pt x="188462" y="1710725"/>
                  <a:pt x="219936" y="1699568"/>
                </a:cubicBezTo>
                <a:cubicBezTo>
                  <a:pt x="218006" y="1694140"/>
                  <a:pt x="220184" y="1685834"/>
                  <a:pt x="214196" y="1683841"/>
                </a:cubicBezTo>
                <a:cubicBezTo>
                  <a:pt x="85284" y="1638910"/>
                  <a:pt x="83720" y="1637648"/>
                  <a:pt x="212296" y="1584947"/>
                </a:cubicBezTo>
                <a:cubicBezTo>
                  <a:pt x="257172" y="1566456"/>
                  <a:pt x="252206" y="1554019"/>
                  <a:pt x="226108" y="1538121"/>
                </a:cubicBezTo>
                <a:cubicBezTo>
                  <a:pt x="207682" y="1526866"/>
                  <a:pt x="185078" y="1517656"/>
                  <a:pt x="192710" y="1488723"/>
                </a:cubicBezTo>
                <a:cubicBezTo>
                  <a:pt x="268435" y="1518175"/>
                  <a:pt x="624154" y="1547955"/>
                  <a:pt x="685843" y="1538903"/>
                </a:cubicBezTo>
                <a:cubicBezTo>
                  <a:pt x="755173" y="1528619"/>
                  <a:pt x="994201" y="1520231"/>
                  <a:pt x="1067153" y="1523622"/>
                </a:cubicBezTo>
                <a:cubicBezTo>
                  <a:pt x="1063138" y="1522015"/>
                  <a:pt x="1059122" y="1520410"/>
                  <a:pt x="1055106" y="1518803"/>
                </a:cubicBezTo>
                <a:cubicBezTo>
                  <a:pt x="983007" y="1486514"/>
                  <a:pt x="909946" y="1454310"/>
                  <a:pt x="864245" y="1408231"/>
                </a:cubicBezTo>
                <a:cubicBezTo>
                  <a:pt x="862153" y="1406456"/>
                  <a:pt x="861045" y="1404874"/>
                  <a:pt x="856768" y="1405809"/>
                </a:cubicBezTo>
                <a:cubicBezTo>
                  <a:pt x="819307" y="1414974"/>
                  <a:pt x="822846" y="1400112"/>
                  <a:pt x="821342" y="1388491"/>
                </a:cubicBezTo>
                <a:cubicBezTo>
                  <a:pt x="819813" y="1376592"/>
                  <a:pt x="812736" y="1367699"/>
                  <a:pt x="784954" y="1371257"/>
                </a:cubicBezTo>
                <a:cubicBezTo>
                  <a:pt x="783512" y="1371384"/>
                  <a:pt x="781566" y="1371274"/>
                  <a:pt x="779619" y="1371165"/>
                </a:cubicBezTo>
                <a:cubicBezTo>
                  <a:pt x="766469" y="1370361"/>
                  <a:pt x="722835" y="1342290"/>
                  <a:pt x="728571" y="1335910"/>
                </a:cubicBezTo>
                <a:cubicBezTo>
                  <a:pt x="741389" y="1321912"/>
                  <a:pt x="726409" y="1316791"/>
                  <a:pt x="713734" y="1310348"/>
                </a:cubicBezTo>
                <a:cubicBezTo>
                  <a:pt x="696009" y="1301550"/>
                  <a:pt x="678333" y="1293308"/>
                  <a:pt x="659695" y="1285149"/>
                </a:cubicBezTo>
                <a:cubicBezTo>
                  <a:pt x="641562" y="1277227"/>
                  <a:pt x="622997" y="1269901"/>
                  <a:pt x="604409" y="1262299"/>
                </a:cubicBezTo>
                <a:cubicBezTo>
                  <a:pt x="561305" y="1256847"/>
                  <a:pt x="517819" y="1252549"/>
                  <a:pt x="472556" y="1250086"/>
                </a:cubicBezTo>
                <a:cubicBezTo>
                  <a:pt x="438951" y="1247999"/>
                  <a:pt x="401379" y="1244860"/>
                  <a:pt x="382690" y="1214040"/>
                </a:cubicBezTo>
                <a:cubicBezTo>
                  <a:pt x="418096" y="1214570"/>
                  <a:pt x="453575" y="1215933"/>
                  <a:pt x="489053" y="1217296"/>
                </a:cubicBezTo>
                <a:cubicBezTo>
                  <a:pt x="454954" y="1204059"/>
                  <a:pt x="421816" y="1190737"/>
                  <a:pt x="390047" y="1176456"/>
                </a:cubicBezTo>
                <a:cubicBezTo>
                  <a:pt x="363810" y="1164487"/>
                  <a:pt x="342232" y="1150431"/>
                  <a:pt x="333292" y="1131347"/>
                </a:cubicBezTo>
                <a:cubicBezTo>
                  <a:pt x="330930" y="1126518"/>
                  <a:pt x="329025" y="1121368"/>
                  <a:pt x="337841" y="1116956"/>
                </a:cubicBezTo>
                <a:cubicBezTo>
                  <a:pt x="347569" y="1111905"/>
                  <a:pt x="355552" y="1114562"/>
                  <a:pt x="363031" y="1116984"/>
                </a:cubicBezTo>
                <a:cubicBezTo>
                  <a:pt x="393929" y="1126864"/>
                  <a:pt x="425283" y="1136425"/>
                  <a:pt x="455724" y="1146625"/>
                </a:cubicBezTo>
                <a:cubicBezTo>
                  <a:pt x="496146" y="1160147"/>
                  <a:pt x="536111" y="1173989"/>
                  <a:pt x="576050" y="1187553"/>
                </a:cubicBezTo>
                <a:cubicBezTo>
                  <a:pt x="519650" y="1157524"/>
                  <a:pt x="457798" y="1131612"/>
                  <a:pt x="391358" y="1108621"/>
                </a:cubicBezTo>
                <a:cubicBezTo>
                  <a:pt x="343386" y="1091844"/>
                  <a:pt x="295414" y="1075067"/>
                  <a:pt x="258466" y="1051446"/>
                </a:cubicBezTo>
                <a:cubicBezTo>
                  <a:pt x="239512" y="1039678"/>
                  <a:pt x="230024" y="1025400"/>
                  <a:pt x="227119" y="1008864"/>
                </a:cubicBezTo>
                <a:cubicBezTo>
                  <a:pt x="226729" y="1004421"/>
                  <a:pt x="227253" y="999338"/>
                  <a:pt x="237176" y="996508"/>
                </a:cubicBezTo>
                <a:cubicBezTo>
                  <a:pt x="247123" y="993956"/>
                  <a:pt x="253208" y="997060"/>
                  <a:pt x="257395" y="1000610"/>
                </a:cubicBezTo>
                <a:cubicBezTo>
                  <a:pt x="262111" y="1004674"/>
                  <a:pt x="267716" y="1007820"/>
                  <a:pt x="275649" y="1009921"/>
                </a:cubicBezTo>
                <a:cubicBezTo>
                  <a:pt x="345186" y="1029563"/>
                  <a:pt x="406508" y="1054962"/>
                  <a:pt x="469199" y="1079402"/>
                </a:cubicBezTo>
                <a:cubicBezTo>
                  <a:pt x="558968" y="1114336"/>
                  <a:pt x="647368" y="1150231"/>
                  <a:pt x="753033" y="1173138"/>
                </a:cubicBezTo>
                <a:cubicBezTo>
                  <a:pt x="793015" y="1181661"/>
                  <a:pt x="834292" y="1188391"/>
                  <a:pt x="865682" y="1187316"/>
                </a:cubicBezTo>
                <a:cubicBezTo>
                  <a:pt x="750261" y="1147076"/>
                  <a:pt x="641375" y="1104025"/>
                  <a:pt x="543487" y="1053852"/>
                </a:cubicBezTo>
                <a:cubicBezTo>
                  <a:pt x="444589" y="1003208"/>
                  <a:pt x="357848" y="947579"/>
                  <a:pt x="295297" y="880592"/>
                </a:cubicBezTo>
                <a:cubicBezTo>
                  <a:pt x="288871" y="873601"/>
                  <a:pt x="284873" y="866676"/>
                  <a:pt x="264758" y="869281"/>
                </a:cubicBezTo>
                <a:cubicBezTo>
                  <a:pt x="255650" y="870360"/>
                  <a:pt x="252375" y="866170"/>
                  <a:pt x="254388" y="861516"/>
                </a:cubicBezTo>
                <a:cubicBezTo>
                  <a:pt x="266992" y="828509"/>
                  <a:pt x="236853" y="810726"/>
                  <a:pt x="190786" y="799099"/>
                </a:cubicBezTo>
                <a:cubicBezTo>
                  <a:pt x="176408" y="795324"/>
                  <a:pt x="175031" y="790688"/>
                  <a:pt x="184973" y="782539"/>
                </a:cubicBezTo>
                <a:cubicBezTo>
                  <a:pt x="198516" y="771277"/>
                  <a:pt x="196123" y="760574"/>
                  <a:pt x="187530" y="750974"/>
                </a:cubicBezTo>
                <a:cubicBezTo>
                  <a:pt x="182644" y="744967"/>
                  <a:pt x="176339" y="739364"/>
                  <a:pt x="170996" y="733676"/>
                </a:cubicBezTo>
                <a:cubicBezTo>
                  <a:pt x="167290" y="730083"/>
                  <a:pt x="161157" y="726424"/>
                  <a:pt x="169444" y="721499"/>
                </a:cubicBezTo>
                <a:cubicBezTo>
                  <a:pt x="177298" y="717172"/>
                  <a:pt x="185665" y="718676"/>
                  <a:pt x="193501" y="719668"/>
                </a:cubicBezTo>
                <a:cubicBezTo>
                  <a:pt x="231170" y="723917"/>
                  <a:pt x="254043" y="736181"/>
                  <a:pt x="265436" y="755609"/>
                </a:cubicBezTo>
                <a:cubicBezTo>
                  <a:pt x="273963" y="769971"/>
                  <a:pt x="281726" y="770130"/>
                  <a:pt x="302333" y="756567"/>
                </a:cubicBezTo>
                <a:cubicBezTo>
                  <a:pt x="317894" y="746247"/>
                  <a:pt x="332387" y="745814"/>
                  <a:pt x="346481" y="751853"/>
                </a:cubicBezTo>
                <a:cubicBezTo>
                  <a:pt x="354007" y="754830"/>
                  <a:pt x="358771" y="759448"/>
                  <a:pt x="364449" y="763428"/>
                </a:cubicBezTo>
                <a:cubicBezTo>
                  <a:pt x="392910" y="784156"/>
                  <a:pt x="422762" y="804202"/>
                  <a:pt x="467363" y="815678"/>
                </a:cubicBezTo>
                <a:cubicBezTo>
                  <a:pt x="487199" y="820933"/>
                  <a:pt x="508355" y="824672"/>
                  <a:pt x="537693" y="816781"/>
                </a:cubicBezTo>
                <a:cubicBezTo>
                  <a:pt x="518386" y="812039"/>
                  <a:pt x="499567" y="812852"/>
                  <a:pt x="482019" y="811593"/>
                </a:cubicBezTo>
                <a:cubicBezTo>
                  <a:pt x="464472" y="810335"/>
                  <a:pt x="454949" y="806693"/>
                  <a:pt x="467050" y="795557"/>
                </a:cubicBezTo>
                <a:cubicBezTo>
                  <a:pt x="473772" y="789371"/>
                  <a:pt x="472878" y="784693"/>
                  <a:pt x="465734" y="780562"/>
                </a:cubicBezTo>
                <a:cubicBezTo>
                  <a:pt x="442763" y="767188"/>
                  <a:pt x="430336" y="747011"/>
                  <a:pt x="384526" y="749353"/>
                </a:cubicBezTo>
                <a:cubicBezTo>
                  <a:pt x="382123" y="749564"/>
                  <a:pt x="379622" y="748664"/>
                  <a:pt x="377146" y="748041"/>
                </a:cubicBezTo>
                <a:cubicBezTo>
                  <a:pt x="367744" y="745789"/>
                  <a:pt x="357358" y="743342"/>
                  <a:pt x="360089" y="735827"/>
                </a:cubicBezTo>
                <a:cubicBezTo>
                  <a:pt x="363301" y="728269"/>
                  <a:pt x="375652" y="725506"/>
                  <a:pt x="386634" y="723703"/>
                </a:cubicBezTo>
                <a:cubicBezTo>
                  <a:pt x="414823" y="719269"/>
                  <a:pt x="437543" y="724271"/>
                  <a:pt x="459375" y="730191"/>
                </a:cubicBezTo>
                <a:cubicBezTo>
                  <a:pt x="512487" y="744837"/>
                  <a:pt x="556932" y="765561"/>
                  <a:pt x="603200" y="785006"/>
                </a:cubicBezTo>
                <a:cubicBezTo>
                  <a:pt x="672604" y="814173"/>
                  <a:pt x="734250" y="848778"/>
                  <a:pt x="810521" y="873425"/>
                </a:cubicBezTo>
                <a:cubicBezTo>
                  <a:pt x="1037317" y="946423"/>
                  <a:pt x="1260943" y="1021938"/>
                  <a:pt x="1494102" y="1090180"/>
                </a:cubicBezTo>
                <a:cubicBezTo>
                  <a:pt x="1580109" y="1115371"/>
                  <a:pt x="1667892" y="1138728"/>
                  <a:pt x="1756565" y="1161167"/>
                </a:cubicBezTo>
                <a:cubicBezTo>
                  <a:pt x="1756899" y="1159458"/>
                  <a:pt x="1757282" y="1158305"/>
                  <a:pt x="1757592" y="1156319"/>
                </a:cubicBezTo>
                <a:cubicBezTo>
                  <a:pt x="1757470" y="1154931"/>
                  <a:pt x="1757324" y="1153264"/>
                  <a:pt x="1757202" y="1151876"/>
                </a:cubicBezTo>
                <a:cubicBezTo>
                  <a:pt x="1694452" y="1137796"/>
                  <a:pt x="1632540" y="1122242"/>
                  <a:pt x="1572453" y="1105409"/>
                </a:cubicBezTo>
                <a:cubicBezTo>
                  <a:pt x="1424942" y="1063789"/>
                  <a:pt x="1288864" y="1014450"/>
                  <a:pt x="1171972" y="951953"/>
                </a:cubicBezTo>
                <a:cubicBezTo>
                  <a:pt x="1162328" y="946924"/>
                  <a:pt x="1152112" y="946421"/>
                  <a:pt x="1137334" y="949118"/>
                </a:cubicBezTo>
                <a:cubicBezTo>
                  <a:pt x="1089682" y="958058"/>
                  <a:pt x="1074050" y="951035"/>
                  <a:pt x="1081493" y="925476"/>
                </a:cubicBezTo>
                <a:cubicBezTo>
                  <a:pt x="1083360" y="919155"/>
                  <a:pt x="1083403" y="914115"/>
                  <a:pt x="1074768" y="909555"/>
                </a:cubicBezTo>
                <a:cubicBezTo>
                  <a:pt x="1036165" y="889158"/>
                  <a:pt x="995714" y="869763"/>
                  <a:pt x="952019" y="852050"/>
                </a:cubicBezTo>
                <a:cubicBezTo>
                  <a:pt x="871170" y="819410"/>
                  <a:pt x="784821" y="790332"/>
                  <a:pt x="709017" y="754450"/>
                </a:cubicBezTo>
                <a:cubicBezTo>
                  <a:pt x="686747" y="743533"/>
                  <a:pt x="669617" y="730485"/>
                  <a:pt x="659046" y="714902"/>
                </a:cubicBezTo>
                <a:cubicBezTo>
                  <a:pt x="655674" y="709602"/>
                  <a:pt x="653624" y="702786"/>
                  <a:pt x="664793" y="697608"/>
                </a:cubicBezTo>
                <a:cubicBezTo>
                  <a:pt x="675483" y="692472"/>
                  <a:pt x="684069" y="696476"/>
                  <a:pt x="692052" y="699133"/>
                </a:cubicBezTo>
                <a:cubicBezTo>
                  <a:pt x="725451" y="709913"/>
                  <a:pt x="759355" y="720929"/>
                  <a:pt x="792779" y="731987"/>
                </a:cubicBezTo>
                <a:cubicBezTo>
                  <a:pt x="826682" y="743003"/>
                  <a:pt x="860155" y="754616"/>
                  <a:pt x="895574" y="766338"/>
                </a:cubicBezTo>
                <a:cubicBezTo>
                  <a:pt x="897416" y="759741"/>
                  <a:pt x="890085" y="758985"/>
                  <a:pt x="886044" y="757101"/>
                </a:cubicBezTo>
                <a:cubicBezTo>
                  <a:pt x="828975" y="730489"/>
                  <a:pt x="766861" y="707118"/>
                  <a:pt x="702924" y="685027"/>
                </a:cubicBezTo>
                <a:cubicBezTo>
                  <a:pt x="653460" y="667821"/>
                  <a:pt x="605342" y="649378"/>
                  <a:pt x="571540" y="622962"/>
                </a:cubicBezTo>
                <a:cubicBezTo>
                  <a:pt x="558524" y="612632"/>
                  <a:pt x="551227" y="601239"/>
                  <a:pt x="552940" y="587657"/>
                </a:cubicBezTo>
                <a:cubicBezTo>
                  <a:pt x="553537" y="583407"/>
                  <a:pt x="554132" y="579157"/>
                  <a:pt x="563623" y="576925"/>
                </a:cubicBezTo>
                <a:cubicBezTo>
                  <a:pt x="571217" y="575139"/>
                  <a:pt x="576243" y="577216"/>
                  <a:pt x="580332" y="579656"/>
                </a:cubicBezTo>
                <a:cubicBezTo>
                  <a:pt x="587500" y="584063"/>
                  <a:pt x="594668" y="588471"/>
                  <a:pt x="604623" y="591516"/>
                </a:cubicBezTo>
                <a:cubicBezTo>
                  <a:pt x="664350" y="609779"/>
                  <a:pt x="720426" y="630601"/>
                  <a:pt x="775136" y="652383"/>
                </a:cubicBezTo>
                <a:cubicBezTo>
                  <a:pt x="864952" y="687874"/>
                  <a:pt x="953882" y="724283"/>
                  <a:pt x="1057795" y="749301"/>
                </a:cubicBezTo>
                <a:cubicBezTo>
                  <a:pt x="1096889" y="758742"/>
                  <a:pt x="1137304" y="766668"/>
                  <a:pt x="1183454" y="768213"/>
                </a:cubicBezTo>
                <a:cubicBezTo>
                  <a:pt x="1181768" y="765563"/>
                  <a:pt x="1178737" y="764150"/>
                  <a:pt x="1175732" y="763015"/>
                </a:cubicBezTo>
                <a:cubicBezTo>
                  <a:pt x="1075170" y="726508"/>
                  <a:pt x="977850" y="688319"/>
                  <a:pt x="888743" y="644370"/>
                </a:cubicBezTo>
                <a:cubicBezTo>
                  <a:pt x="778881" y="590211"/>
                  <a:pt x="683912" y="529148"/>
                  <a:pt x="615490" y="455960"/>
                </a:cubicBezTo>
                <a:cubicBezTo>
                  <a:pt x="612312" y="452882"/>
                  <a:pt x="610122" y="449996"/>
                  <a:pt x="602432" y="450671"/>
                </a:cubicBezTo>
                <a:cubicBezTo>
                  <a:pt x="582748" y="452678"/>
                  <a:pt x="580338" y="447293"/>
                  <a:pt x="582418" y="437876"/>
                </a:cubicBezTo>
                <a:cubicBezTo>
                  <a:pt x="588134" y="414707"/>
                  <a:pt x="573498" y="396964"/>
                  <a:pt x="539211" y="387101"/>
                </a:cubicBezTo>
                <a:cubicBezTo>
                  <a:pt x="514350" y="379769"/>
                  <a:pt x="493430" y="373210"/>
                  <a:pt x="519748" y="352990"/>
                </a:cubicBezTo>
                <a:cubicBezTo>
                  <a:pt x="526113" y="348234"/>
                  <a:pt x="523173" y="342336"/>
                  <a:pt x="520282" y="336993"/>
                </a:cubicBezTo>
                <a:cubicBezTo>
                  <a:pt x="516186" y="328957"/>
                  <a:pt x="507910" y="322968"/>
                  <a:pt x="498650" y="316785"/>
                </a:cubicBezTo>
                <a:cubicBezTo>
                  <a:pt x="493501" y="313319"/>
                  <a:pt x="487271" y="308549"/>
                  <a:pt x="493610" y="303515"/>
                </a:cubicBezTo>
                <a:cubicBezTo>
                  <a:pt x="500838" y="297564"/>
                  <a:pt x="511247" y="300288"/>
                  <a:pt x="519565" y="301237"/>
                </a:cubicBezTo>
                <a:cubicBezTo>
                  <a:pt x="557715" y="305444"/>
                  <a:pt x="581118" y="318221"/>
                  <a:pt x="592560" y="338204"/>
                </a:cubicBezTo>
                <a:cubicBezTo>
                  <a:pt x="599979" y="350985"/>
                  <a:pt x="609184" y="351016"/>
                  <a:pt x="627076" y="339652"/>
                </a:cubicBezTo>
                <a:cubicBezTo>
                  <a:pt x="647275" y="326965"/>
                  <a:pt x="664147" y="326044"/>
                  <a:pt x="679640" y="336997"/>
                </a:cubicBezTo>
                <a:cubicBezTo>
                  <a:pt x="692054" y="345981"/>
                  <a:pt x="702112" y="355732"/>
                  <a:pt x="716352" y="363437"/>
                </a:cubicBezTo>
                <a:cubicBezTo>
                  <a:pt x="754546" y="384710"/>
                  <a:pt x="790508" y="408138"/>
                  <a:pt x="869745" y="400343"/>
                </a:cubicBezTo>
                <a:cubicBezTo>
                  <a:pt x="847718" y="392203"/>
                  <a:pt x="825656" y="394699"/>
                  <a:pt x="806641" y="393290"/>
                </a:cubicBezTo>
                <a:cubicBezTo>
                  <a:pt x="792988" y="392249"/>
                  <a:pt x="779165" y="389265"/>
                  <a:pt x="791435" y="380072"/>
                </a:cubicBezTo>
                <a:cubicBezTo>
                  <a:pt x="805532" y="369601"/>
                  <a:pt x="796441" y="365362"/>
                  <a:pt x="787709" y="359692"/>
                </a:cubicBezTo>
                <a:cubicBezTo>
                  <a:pt x="767647" y="346342"/>
                  <a:pt x="751260" y="330710"/>
                  <a:pt x="711071" y="330880"/>
                </a:cubicBezTo>
                <a:cubicBezTo>
                  <a:pt x="704773" y="330873"/>
                  <a:pt x="699699" y="328240"/>
                  <a:pt x="694722" y="326718"/>
                </a:cubicBezTo>
                <a:cubicBezTo>
                  <a:pt x="687749" y="324532"/>
                  <a:pt x="681713" y="321984"/>
                  <a:pt x="684613" y="316412"/>
                </a:cubicBezTo>
                <a:cubicBezTo>
                  <a:pt x="687565" y="311396"/>
                  <a:pt x="694531" y="307986"/>
                  <a:pt x="703615" y="306629"/>
                </a:cubicBezTo>
                <a:cubicBezTo>
                  <a:pt x="711738" y="305356"/>
                  <a:pt x="720365" y="304319"/>
                  <a:pt x="728585" y="304157"/>
                </a:cubicBezTo>
                <a:cubicBezTo>
                  <a:pt x="765287" y="302895"/>
                  <a:pt x="791378" y="313197"/>
                  <a:pt x="817397" y="322666"/>
                </a:cubicBezTo>
                <a:cubicBezTo>
                  <a:pt x="908436" y="355531"/>
                  <a:pt x="989341" y="394323"/>
                  <a:pt x="1073943" y="431110"/>
                </a:cubicBezTo>
                <a:cubicBezTo>
                  <a:pt x="1158521" y="467620"/>
                  <a:pt x="1256741" y="493978"/>
                  <a:pt x="1349484" y="524175"/>
                </a:cubicBezTo>
                <a:cubicBezTo>
                  <a:pt x="1563417" y="594105"/>
                  <a:pt x="1778287" y="663672"/>
                  <a:pt x="2004921" y="723811"/>
                </a:cubicBezTo>
                <a:cubicBezTo>
                  <a:pt x="2226580" y="782429"/>
                  <a:pt x="2967159" y="809769"/>
                  <a:pt x="3111348" y="808027"/>
                </a:cubicBezTo>
                <a:cubicBezTo>
                  <a:pt x="3295676" y="805559"/>
                  <a:pt x="3730204" y="773014"/>
                  <a:pt x="4173417" y="745585"/>
                </a:cubicBezTo>
                <a:cubicBezTo>
                  <a:pt x="4223504" y="742307"/>
                  <a:pt x="4272653" y="739393"/>
                  <a:pt x="4324760" y="737057"/>
                </a:cubicBezTo>
                <a:cubicBezTo>
                  <a:pt x="5801059" y="670156"/>
                  <a:pt x="6841344" y="326433"/>
                  <a:pt x="6893789" y="305879"/>
                </a:cubicBezTo>
                <a:cubicBezTo>
                  <a:pt x="6978091" y="273014"/>
                  <a:pt x="7258655" y="208091"/>
                  <a:pt x="7259184" y="208604"/>
                </a:cubicBezTo>
                <a:cubicBezTo>
                  <a:pt x="7265440" y="213652"/>
                  <a:pt x="7297274" y="217644"/>
                  <a:pt x="7323059" y="220312"/>
                </a:cubicBezTo>
                <a:lnTo>
                  <a:pt x="7347572" y="222730"/>
                </a:lnTo>
                <a:lnTo>
                  <a:pt x="7350636" y="224083"/>
                </a:lnTo>
                <a:cubicBezTo>
                  <a:pt x="7359607" y="224205"/>
                  <a:pt x="7359159" y="223929"/>
                  <a:pt x="7353245" y="223290"/>
                </a:cubicBezTo>
                <a:lnTo>
                  <a:pt x="7347572" y="222730"/>
                </a:lnTo>
                <a:lnTo>
                  <a:pt x="7342573" y="220523"/>
                </a:lnTo>
                <a:cubicBezTo>
                  <a:pt x="7341302" y="218466"/>
                  <a:pt x="7341191" y="215818"/>
                  <a:pt x="7341465" y="213415"/>
                </a:cubicBezTo>
                <a:cubicBezTo>
                  <a:pt x="7342771" y="200707"/>
                  <a:pt x="7352468" y="189782"/>
                  <a:pt x="7375606" y="182994"/>
                </a:cubicBezTo>
                <a:cubicBezTo>
                  <a:pt x="7397808" y="176568"/>
                  <a:pt x="7420538" y="170655"/>
                  <a:pt x="7443270" y="164742"/>
                </a:cubicBezTo>
                <a:cubicBezTo>
                  <a:pt x="7462204" y="159722"/>
                  <a:pt x="7475181" y="158583"/>
                  <a:pt x="7478299" y="172021"/>
                </a:cubicBezTo>
                <a:cubicBezTo>
                  <a:pt x="7481416" y="185460"/>
                  <a:pt x="7508389" y="189249"/>
                  <a:pt x="7524024" y="179761"/>
                </a:cubicBezTo>
                <a:cubicBezTo>
                  <a:pt x="7585174" y="142492"/>
                  <a:pt x="7658615" y="112820"/>
                  <a:pt x="7727944" y="80430"/>
                </a:cubicBezTo>
                <a:cubicBezTo>
                  <a:pt x="7776349" y="57992"/>
                  <a:pt x="7827303" y="37009"/>
                  <a:pt x="7867024" y="9456"/>
                </a:cubicBezTo>
                <a:cubicBezTo>
                  <a:pt x="7874326" y="4338"/>
                  <a:pt x="7880999" y="-2404"/>
                  <a:pt x="7894848" y="858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8FF72-4DF3-5E1B-9828-11C7B7258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2ABD5A5-44E5-4DFB-933C-AF97E3A1C6A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33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314931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BED2E-300F-5267-BEDA-DB57FE0B7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F35CE9-488E-A6B0-4FC8-C65696E42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400" dirty="0"/>
              <a:t>Planning</a:t>
            </a:r>
            <a:endParaRPr lang="fr-FR" sz="4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221E9BF-C2D0-C24A-EA51-9F34AEB76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86652" cy="4351338"/>
          </a:xfrm>
        </p:spPr>
        <p:txBody>
          <a:bodyPr>
            <a:normAutofit/>
          </a:bodyPr>
          <a:lstStyle/>
          <a:p>
            <a:r>
              <a:rPr lang="fr-FR" sz="2200" dirty="0"/>
              <a:t>Fine-tuning de Llama2 sur un </a:t>
            </a:r>
            <a:r>
              <a:rPr lang="fr-FR" sz="2200" dirty="0" err="1"/>
              <a:t>dataset</a:t>
            </a:r>
            <a:r>
              <a:rPr lang="fr-FR" sz="2200" dirty="0"/>
              <a:t> personnalisé de </a:t>
            </a:r>
            <a:r>
              <a:rPr lang="fr-FR" sz="2200" dirty="0" err="1"/>
              <a:t>HuggingFace</a:t>
            </a:r>
            <a:r>
              <a:rPr lang="fr-FR" sz="2200" dirty="0"/>
              <a:t> en utilisant PEFT.</a:t>
            </a:r>
          </a:p>
          <a:p>
            <a:pPr lvl="1"/>
            <a:r>
              <a:rPr lang="fr-FR" sz="1800" dirty="0"/>
              <a:t>Code Python utilisant </a:t>
            </a:r>
            <a:r>
              <a:rPr lang="fr-FR" sz="1800" dirty="0" err="1"/>
              <a:t>HuggingFace</a:t>
            </a:r>
            <a:r>
              <a:rPr lang="fr-FR" sz="1800" dirty="0"/>
              <a:t> PEFT.</a:t>
            </a:r>
          </a:p>
          <a:p>
            <a:pPr lvl="1"/>
            <a:r>
              <a:rPr lang="fr-FR" sz="1800" dirty="0"/>
              <a:t>Sur Google </a:t>
            </a:r>
            <a:r>
              <a:rPr lang="fr-FR" sz="1800" dirty="0" err="1"/>
              <a:t>Colab</a:t>
            </a:r>
            <a:r>
              <a:rPr lang="fr-FR" sz="1800" dirty="0"/>
              <a:t>.</a:t>
            </a:r>
          </a:p>
          <a:p>
            <a:pPr lvl="1"/>
            <a:r>
              <a:rPr lang="fr-FR" sz="1800" dirty="0"/>
              <a:t>Exercice : refaire avec Mistral.</a:t>
            </a:r>
          </a:p>
          <a:p>
            <a:r>
              <a:rPr lang="fr-FR" sz="2200" dirty="0"/>
              <a:t>Fine-tuning de Roberta sur des données personnalisées pour l'analyse de sentiments.</a:t>
            </a:r>
          </a:p>
          <a:p>
            <a:pPr lvl="1"/>
            <a:r>
              <a:rPr lang="fr-FR" sz="1800" dirty="0"/>
              <a:t>Pas de code.</a:t>
            </a:r>
          </a:p>
          <a:p>
            <a:pPr lvl="1"/>
            <a:r>
              <a:rPr lang="fr-FR" sz="1800" dirty="0" err="1"/>
              <a:t>HuggingFace</a:t>
            </a:r>
            <a:r>
              <a:rPr lang="fr-FR" sz="1800" dirty="0"/>
              <a:t> </a:t>
            </a:r>
            <a:r>
              <a:rPr lang="fr-FR" sz="1800" dirty="0" err="1"/>
              <a:t>AutoTrain</a:t>
            </a:r>
            <a:r>
              <a:rPr lang="fr-FR" sz="1800" dirty="0"/>
              <a:t>.</a:t>
            </a:r>
          </a:p>
          <a:p>
            <a:r>
              <a:rPr lang="fr-FR" sz="2200" dirty="0"/>
              <a:t>Fine-tuning de Mistral pour écrire des fichiers Docker sur </a:t>
            </a:r>
            <a:r>
              <a:rPr lang="fr-FR" sz="2200" dirty="0" err="1"/>
              <a:t>Llama</a:t>
            </a:r>
            <a:r>
              <a:rPr lang="fr-FR" sz="2200" dirty="0"/>
              <a:t> </a:t>
            </a:r>
            <a:r>
              <a:rPr lang="fr-FR" sz="2200" dirty="0" err="1"/>
              <a:t>Factory</a:t>
            </a:r>
            <a:r>
              <a:rPr lang="fr-FR" sz="2200" dirty="0"/>
              <a:t>.</a:t>
            </a:r>
          </a:p>
          <a:p>
            <a:pPr lvl="1"/>
            <a:r>
              <a:rPr lang="fr-FR" sz="1800" dirty="0"/>
              <a:t>Pas de code.</a:t>
            </a:r>
          </a:p>
          <a:p>
            <a:pPr lvl="1"/>
            <a:r>
              <a:rPr lang="fr-FR" sz="1800" dirty="0"/>
              <a:t>Exercice : refaire pour Llama2.</a:t>
            </a:r>
            <a:endParaRPr lang="en-US" sz="18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0D1727E-6A5F-5E24-741C-A1EF1A000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07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39C64-3E5A-1E3F-7D59-7DE1B944FE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50DE9-FF0B-5A25-24D6-707093DB1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dirty="0"/>
              <a:t>Apprentissage </a:t>
            </a:r>
            <a:r>
              <a:rPr lang="en-US" dirty="0"/>
              <a:t>Zero/One/Few-shot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E1226-5290-87FC-0E50-E7EAAC9819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6503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fr-FR" sz="2400" dirty="0"/>
              <a:t>Apprentissage </a:t>
            </a:r>
            <a:r>
              <a:rPr lang="fr-FR" sz="2400" dirty="0" err="1"/>
              <a:t>Zero</a:t>
            </a:r>
            <a:r>
              <a:rPr lang="fr-FR" sz="2400" dirty="0"/>
              <a:t>-shot</a:t>
            </a:r>
          </a:p>
          <a:p>
            <a:pPr lvl="1">
              <a:lnSpc>
                <a:spcPct val="110000"/>
              </a:lnSpc>
            </a:pPr>
            <a:r>
              <a:rPr lang="fr-FR" sz="2000" dirty="0"/>
              <a:t>Signifie fournir un prompt qui ne fait pas partie des données d'entraînement</a:t>
            </a:r>
          </a:p>
          <a:p>
            <a:pPr lvl="1">
              <a:lnSpc>
                <a:spcPct val="110000"/>
              </a:lnSpc>
            </a:pPr>
            <a:r>
              <a:rPr lang="fr-FR" sz="2000" dirty="0"/>
              <a:t>Exemple : poser des questions ouvertes au modèle</a:t>
            </a:r>
          </a:p>
          <a:p>
            <a:pPr>
              <a:lnSpc>
                <a:spcPct val="110000"/>
              </a:lnSpc>
            </a:pPr>
            <a:r>
              <a:rPr lang="fr-FR" sz="2400" dirty="0"/>
              <a:t>Apprentissage One/Few-shot</a:t>
            </a:r>
          </a:p>
          <a:p>
            <a:pPr lvl="1">
              <a:lnSpc>
                <a:spcPct val="110000"/>
              </a:lnSpc>
            </a:pPr>
            <a:r>
              <a:rPr lang="fr-FR" sz="2000" dirty="0"/>
              <a:t>Fournir un ou quelques exemples dans le prompt</a:t>
            </a:r>
          </a:p>
          <a:p>
            <a:pPr lvl="1">
              <a:lnSpc>
                <a:spcPct val="110000"/>
              </a:lnSpc>
            </a:pPr>
            <a:r>
              <a:rPr lang="fr-FR" sz="2000" dirty="0"/>
              <a:t>Exemple : demander au modèle de formater le texte en fournissant quelques exemples</a:t>
            </a:r>
          </a:p>
          <a:p>
            <a:pPr>
              <a:lnSpc>
                <a:spcPct val="110000"/>
              </a:lnSpc>
            </a:pPr>
            <a:r>
              <a:rPr lang="fr-FR" sz="2400" dirty="0"/>
              <a:t>Prompt engineering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6CB8D-F25A-DDED-FF27-81E26DE80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5" descr="A white logo on a blue background&#10;&#10;Description automatically generated">
            <a:extLst>
              <a:ext uri="{FF2B5EF4-FFF2-40B4-BE49-F238E27FC236}">
                <a16:creationId xmlns:a16="http://schemas.microsoft.com/office/drawing/2014/main" id="{48211387-E952-EEE7-226C-4BBE749C9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282382" y="5294520"/>
            <a:ext cx="1206910" cy="120691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8A73103-E538-3F01-7034-47590007EC90}"/>
              </a:ext>
            </a:extLst>
          </p:cNvPr>
          <p:cNvSpPr/>
          <p:nvPr/>
        </p:nvSpPr>
        <p:spPr>
          <a:xfrm>
            <a:off x="1995948" y="5294520"/>
            <a:ext cx="1976284" cy="120691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</a:rPr>
              <a:t>Q: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What is the title of this section?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B7AEB44-11C6-FE7B-8453-B0E35393AB48}"/>
              </a:ext>
            </a:extLst>
          </p:cNvPr>
          <p:cNvSpPr/>
          <p:nvPr/>
        </p:nvSpPr>
        <p:spPr>
          <a:xfrm>
            <a:off x="7799442" y="5294520"/>
            <a:ext cx="1976284" cy="120691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nsolas" panose="020B0609020204030204" pitchFamily="49" charset="0"/>
              </a:rPr>
              <a:t>R: Introduction to LLM fine-tuning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E8A82B-3CE1-52DA-1E91-82BDE4C22592}"/>
              </a:ext>
            </a:extLst>
          </p:cNvPr>
          <p:cNvCxnSpPr>
            <a:stCxn id="8" idx="3"/>
            <a:endCxn id="6" idx="1"/>
          </p:cNvCxnSpPr>
          <p:nvPr/>
        </p:nvCxnSpPr>
        <p:spPr>
          <a:xfrm>
            <a:off x="3972232" y="5897975"/>
            <a:ext cx="131015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DE2B58-F729-9477-0469-F728CCC4582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6489292" y="5897975"/>
            <a:ext cx="131015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430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5CF4F-0071-5A89-8AEC-B464AD49D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5B6E3-B1AF-3CC4-13E5-15D876D63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Qu'est-ce que le </a:t>
            </a:r>
            <a:r>
              <a:rPr lang="en-US" dirty="0"/>
              <a:t>fine-tuning?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E1187-02D6-A98B-2ABC-7FA50375B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dirty="0"/>
              <a:t>En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, le </a:t>
            </a:r>
            <a:r>
              <a:rPr lang="fr-FR" b="1" dirty="0"/>
              <a:t>fine-tuning</a:t>
            </a:r>
            <a:r>
              <a:rPr lang="fr-FR" dirty="0"/>
              <a:t> est une approche de l'apprentissage par transfert dans laquelle </a:t>
            </a:r>
            <a:r>
              <a:rPr lang="fr-FR" b="1" dirty="0"/>
              <a:t>les poids d'un modèle pré-entraîné</a:t>
            </a:r>
            <a:r>
              <a:rPr lang="fr-FR" dirty="0"/>
              <a:t> sont ajustés sur </a:t>
            </a:r>
            <a:r>
              <a:rPr lang="fr-FR" b="1" dirty="0"/>
              <a:t>de nouvelles données</a:t>
            </a:r>
            <a:r>
              <a:rPr lang="fr-FR" dirty="0"/>
              <a:t>.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https://en.wikipedia.org/wiki/Fine-tuning_(deep_learning)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689ACE-1C49-BA3B-63B0-FC6EB87BC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5</a:t>
            </a:fld>
            <a:endParaRPr lang="en-US"/>
          </a:p>
        </p:txBody>
      </p:sp>
      <p:pic>
        <p:nvPicPr>
          <p:cNvPr id="8" name="Graphic 7" descr="Open quotation mark with solid fill">
            <a:extLst>
              <a:ext uri="{FF2B5EF4-FFF2-40B4-BE49-F238E27FC236}">
                <a16:creationId xmlns:a16="http://schemas.microsoft.com/office/drawing/2014/main" id="{96C41605-0A1F-3580-43F2-B17F4385D0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690688"/>
            <a:ext cx="914400" cy="914400"/>
          </a:xfrm>
          <a:prstGeom prst="rect">
            <a:avLst/>
          </a:prstGeom>
        </p:spPr>
      </p:pic>
      <p:pic>
        <p:nvPicPr>
          <p:cNvPr id="9" name="Graphic 8" descr="Open quotation mark with solid fill">
            <a:extLst>
              <a:ext uri="{FF2B5EF4-FFF2-40B4-BE49-F238E27FC236}">
                <a16:creationId xmlns:a16="http://schemas.microsoft.com/office/drawing/2014/main" id="{151F22E3-2976-7902-B25A-7204866EB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11277600" y="1643756"/>
            <a:ext cx="914400" cy="914400"/>
          </a:xfrm>
          <a:prstGeom prst="rect">
            <a:avLst/>
          </a:prstGeom>
        </p:spPr>
      </p:pic>
      <p:pic>
        <p:nvPicPr>
          <p:cNvPr id="12" name="Picture 11" descr="A group of circles on a black background&#10;&#10;Description automatically generated">
            <a:extLst>
              <a:ext uri="{FF2B5EF4-FFF2-40B4-BE49-F238E27FC236}">
                <a16:creationId xmlns:a16="http://schemas.microsoft.com/office/drawing/2014/main" id="{D8CD14B2-4301-7619-FAD9-DFD587513C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672219" y="3429000"/>
            <a:ext cx="4519281" cy="30128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4770226-AEE8-F255-0162-DBE44EC1E086}"/>
              </a:ext>
            </a:extLst>
          </p:cNvPr>
          <p:cNvSpPr txBox="1"/>
          <p:nvPr/>
        </p:nvSpPr>
        <p:spPr>
          <a:xfrm>
            <a:off x="4310173" y="6410198"/>
            <a:ext cx="45192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6" tooltip="https://anthrowiki.at/Neuronales_Netz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260619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B2F26C-5CD3-BFB6-72B4-4CB035EE7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7B80D-8EAB-C058-C771-ADB4F51B3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629103" cy="1325563"/>
          </a:xfrm>
        </p:spPr>
        <p:txBody>
          <a:bodyPr/>
          <a:lstStyle/>
          <a:p>
            <a:r>
              <a:rPr lang="fr-FR" dirty="0"/>
              <a:t>Quand devez-vous faire le fine-tuning?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EDDF3A-B4F0-E6BA-F742-06720ACDA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fr-FR" dirty="0"/>
              <a:t>Prompt engineering n'a pas fonctionné.</a:t>
            </a:r>
          </a:p>
          <a:p>
            <a:r>
              <a:rPr lang="fr-FR" dirty="0"/>
              <a:t>La génération augmentée par récupération (RAG) n'a pas fonctionné.</a:t>
            </a:r>
          </a:p>
          <a:p>
            <a:r>
              <a:rPr lang="fr-FR" dirty="0"/>
              <a:t>Des données hautement </a:t>
            </a:r>
            <a:r>
              <a:rPr lang="fr-FR" b="1" dirty="0"/>
              <a:t>qualitatives</a:t>
            </a:r>
            <a:r>
              <a:rPr lang="fr-FR" dirty="0"/>
              <a:t> pour l'entraînement sont disponibles.</a:t>
            </a:r>
          </a:p>
          <a:p>
            <a:r>
              <a:rPr lang="fr-FR" dirty="0"/>
              <a:t>Le coût n'est pas un problème.</a:t>
            </a:r>
          </a:p>
          <a:p>
            <a:r>
              <a:rPr lang="fr-FR" dirty="0"/>
              <a:t>Il est clair comment évaluer le résultat.</a:t>
            </a:r>
          </a:p>
          <a:p>
            <a:r>
              <a:rPr lang="fr-FR" dirty="0"/>
              <a:t>En savoir plus :</a:t>
            </a:r>
          </a:p>
          <a:p>
            <a:pPr lvl="1"/>
            <a:r>
              <a:rPr lang="en-US" dirty="0">
                <a:hlinkClick r:id="rId2"/>
              </a:rPr>
              <a:t>https://learn.microsoft.com/en-us/azure/ai-services/openai/concepts/fine-tuning-considerations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3"/>
              </a:rPr>
              <a:t>https://platform.openai.com/docs/guides/fine-tuning/when-to-use-fine-tuning</a:t>
            </a: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FAB2A4-D8C0-0966-EA12-10721102E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007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8AB6A-E6DC-A56A-63A0-5356281C3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0C5B7-1477-6056-45B9-BF0214907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dirty="0"/>
              <a:t>Impact du fine-tuning sur le modèle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FF162-CAA8-9A98-E3E8-0A60BD535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E0BCCF-6C5C-300D-DC8A-F5EF52D9E0A1}"/>
              </a:ext>
            </a:extLst>
          </p:cNvPr>
          <p:cNvSpPr txBox="1">
            <a:spLocks/>
          </p:cNvSpPr>
          <p:nvPr/>
        </p:nvSpPr>
        <p:spPr>
          <a:xfrm>
            <a:off x="838200" y="2078857"/>
            <a:ext cx="10990006" cy="42774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D6001C"/>
              </a:buClr>
            </a:pPr>
            <a:r>
              <a:rPr lang="fr-FR" sz="1800" b="1" dirty="0">
                <a:solidFill>
                  <a:schemeClr val="tx1"/>
                </a:solidFill>
              </a:rPr>
              <a:t>Changement de comportement</a:t>
            </a:r>
            <a:r>
              <a:rPr lang="fr-FR" sz="1800" dirty="0">
                <a:solidFill>
                  <a:schemeClr val="tx1"/>
                </a:solidFill>
              </a:rPr>
              <a:t>	</a:t>
            </a:r>
            <a:br>
              <a:rPr lang="fr-FR" sz="1800" dirty="0">
                <a:solidFill>
                  <a:schemeClr val="tx1"/>
                </a:solidFill>
              </a:rPr>
            </a:br>
            <a:r>
              <a:rPr lang="fr-FR" sz="1800" dirty="0">
                <a:solidFill>
                  <a:schemeClr val="tx1"/>
                </a:solidFill>
              </a:rPr>
              <a:t>	Apprendre à répondre de manière plus cohérente</a:t>
            </a:r>
            <a:br>
              <a:rPr lang="fr-FR" sz="1800" dirty="0">
                <a:solidFill>
                  <a:schemeClr val="tx1"/>
                </a:solidFill>
              </a:rPr>
            </a:br>
            <a:r>
              <a:rPr lang="fr-FR" sz="1800" dirty="0">
                <a:solidFill>
                  <a:schemeClr val="tx1"/>
                </a:solidFill>
              </a:rPr>
              <a:t>	Apprendre à se concentrer, par exemple, la modération</a:t>
            </a:r>
            <a:br>
              <a:rPr lang="fr-FR" sz="1800" dirty="0">
                <a:solidFill>
                  <a:schemeClr val="tx1"/>
                </a:solidFill>
              </a:rPr>
            </a:br>
            <a:r>
              <a:rPr lang="fr-FR" sz="1800" dirty="0">
                <a:solidFill>
                  <a:schemeClr val="tx1"/>
                </a:solidFill>
              </a:rPr>
              <a:t>	Étirer les capacités, par exemple, mieux converser</a:t>
            </a:r>
            <a:br>
              <a:rPr lang="fr-FR" sz="1800" dirty="0">
                <a:solidFill>
                  <a:schemeClr val="tx1"/>
                </a:solidFill>
              </a:rPr>
            </a:br>
            <a:r>
              <a:rPr lang="fr-FR" sz="1800" b="1" dirty="0">
                <a:solidFill>
                  <a:schemeClr val="tx1"/>
                </a:solidFill>
              </a:rPr>
              <a:t>Acquérir des connaissances</a:t>
            </a:r>
            <a:br>
              <a:rPr lang="fr-FR" sz="1800" dirty="0">
                <a:solidFill>
                  <a:schemeClr val="tx1"/>
                </a:solidFill>
              </a:rPr>
            </a:br>
            <a:r>
              <a:rPr lang="fr-FR" sz="1800" dirty="0">
                <a:solidFill>
                  <a:schemeClr val="tx1"/>
                </a:solidFill>
              </a:rPr>
              <a:t>	Augmenter les connaissances sur des concepts spécifiques.</a:t>
            </a:r>
            <a:br>
              <a:rPr lang="fr-FR" sz="1800" dirty="0">
                <a:solidFill>
                  <a:schemeClr val="tx1"/>
                </a:solidFill>
              </a:rPr>
            </a:br>
            <a:r>
              <a:rPr lang="fr-FR" sz="1800" dirty="0">
                <a:solidFill>
                  <a:schemeClr val="tx1"/>
                </a:solidFill>
              </a:rPr>
              <a:t>	Corriger les anciennes informations incorrectes</a:t>
            </a:r>
            <a:br>
              <a:rPr lang="fr-FR" sz="1800" dirty="0">
                <a:solidFill>
                  <a:schemeClr val="tx1"/>
                </a:solidFill>
              </a:rPr>
            </a:br>
            <a:r>
              <a:rPr lang="fr-FR" sz="1800" dirty="0">
                <a:solidFill>
                  <a:schemeClr val="tx1"/>
                </a:solidFill>
              </a:rPr>
              <a:t>	</a:t>
            </a:r>
            <a:r>
              <a:rPr lang="fr-FR" sz="1800" b="1" dirty="0">
                <a:solidFill>
                  <a:schemeClr val="tx1"/>
                </a:solidFill>
              </a:rPr>
              <a:t>Réduire les hallucinations</a:t>
            </a:r>
            <a:endParaRPr lang="en-US" sz="1800" b="1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E05CEB-7EF9-5FEC-A42B-153B1AE369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3" t="2545" r="4883" b="364"/>
          <a:stretch/>
        </p:blipFill>
        <p:spPr>
          <a:xfrm>
            <a:off x="7531509" y="1878166"/>
            <a:ext cx="4473677" cy="266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653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C9A6A72-05CE-D814-FE03-7CC42A73B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AB40BD-8DCA-6167-2268-ADE965534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BD5A5-44E5-4DFB-933C-AF97E3A1C6A5}" type="slidenum">
              <a:rPr lang="en-US" smtClean="0"/>
              <a:t>8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08F92F8-D8AB-D8D7-3221-A19C969625AF}"/>
              </a:ext>
            </a:extLst>
          </p:cNvPr>
          <p:cNvSpPr txBox="1">
            <a:spLocks/>
          </p:cNvSpPr>
          <p:nvPr/>
        </p:nvSpPr>
        <p:spPr>
          <a:xfrm>
            <a:off x="594874" y="1515005"/>
            <a:ext cx="11498803" cy="53429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200" dirty="0">
                <a:solidFill>
                  <a:schemeClr val="tx1"/>
                </a:solidFill>
                <a:ea typeface="+mn-lt"/>
                <a:cs typeface="+mn-lt"/>
              </a:rPr>
              <a:t>Instruction fine-tuning: training LLMs on a dataset consisting of instruction, output pairs in a supervised fashion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200" dirty="0">
                <a:solidFill>
                  <a:schemeClr val="tx1"/>
                </a:solidFill>
                <a:ea typeface="+mn-lt"/>
                <a:cs typeface="+mn-lt"/>
              </a:rPr>
              <a:t>Bridges the gap between the next-word prediction objective of LLMs and the users' objective of having LLMs adhere to human instructions.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sz="2200" dirty="0">
              <a:ea typeface="+mn-lt"/>
              <a:cs typeface="+mn-lt"/>
            </a:endParaRPr>
          </a:p>
          <a:p>
            <a:pPr marL="342900" marR="0" lvl="0" indent="-22860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</a:rPr>
              <a:t> Instruction following datasets:</a:t>
            </a:r>
            <a:endParaRPr kumimoji="0" lang="en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857250" marR="0" lvl="1" indent="-228600" algn="l" defTabSz="914400" rtl="0" eaLnBrk="1" fontAlgn="auto" latinLnBrk="0" hangingPunct="1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FAQ's</a:t>
            </a:r>
          </a:p>
          <a:p>
            <a:pPr marL="857250" marR="0" lvl="1" indent="-228600" algn="l" defTabSz="914400" rtl="0" eaLnBrk="1" fontAlgn="auto" latinLnBrk="0" hangingPunct="1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Customer Support Conversation</a:t>
            </a:r>
          </a:p>
          <a:p>
            <a:pPr marL="857250" marR="0" lvl="1" indent="-228600" algn="l" defTabSz="914400" rtl="0" eaLnBrk="1" fontAlgn="auto" latinLnBrk="0" hangingPunct="1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Slack Messages</a:t>
            </a:r>
          </a:p>
          <a:p>
            <a:pPr lvl="1" algn="just">
              <a:lnSpc>
                <a:spcPct val="150000"/>
              </a:lnSpc>
            </a:pPr>
            <a:endParaRPr lang="en" sz="2200" dirty="0">
              <a:solidFill>
                <a:schemeClr val="tx1"/>
              </a:solidFill>
              <a:ea typeface="+mn-lt"/>
              <a:cs typeface="+mn-lt"/>
            </a:endParaRPr>
          </a:p>
          <a:p>
            <a:pPr algn="just">
              <a:buClr>
                <a:srgbClr val="D6001C"/>
              </a:buClr>
              <a:buFont typeface="Wingdings" panose="020B0604020202020204" pitchFamily="34" charset="0"/>
              <a:buChar char="§"/>
            </a:pPr>
            <a:endParaRPr lang="en" sz="2200" dirty="0">
              <a:solidFill>
                <a:schemeClr val="tx1"/>
              </a:solidFill>
              <a:cs typeface="Arial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D9B6B58-E11F-49DC-ACA2-203F33EAA2B0}"/>
              </a:ext>
            </a:extLst>
          </p:cNvPr>
          <p:cNvSpPr txBox="1">
            <a:spLocks/>
          </p:cNvSpPr>
          <p:nvPr/>
        </p:nvSpPr>
        <p:spPr>
          <a:xfrm>
            <a:off x="838200" y="405446"/>
            <a:ext cx="7406248" cy="538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12" name="Picture 3" descr="A blue circle with white outline of a chat bubble&#10;&#10;Description automatically generated">
            <a:extLst>
              <a:ext uri="{FF2B5EF4-FFF2-40B4-BE49-F238E27FC236}">
                <a16:creationId xmlns:a16="http://schemas.microsoft.com/office/drawing/2014/main" id="{62F8A177-D0DB-4A30-719F-809EFCF79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186502"/>
            <a:ext cx="2324701" cy="2026972"/>
          </a:xfrm>
          <a:prstGeom prst="rect">
            <a:avLst/>
          </a:prstGeom>
        </p:spPr>
      </p:pic>
      <p:pic>
        <p:nvPicPr>
          <p:cNvPr id="13" name="Picture 5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00A6CB4-1A0E-A97D-3A93-9973C0A874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41" r="16917" b="2193"/>
          <a:stretch/>
        </p:blipFill>
        <p:spPr>
          <a:xfrm>
            <a:off x="9129974" y="3839174"/>
            <a:ext cx="2304217" cy="24387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745403-C826-1C7C-4330-8FD2C7CCF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74" y="365125"/>
            <a:ext cx="10515600" cy="1325563"/>
          </a:xfrm>
        </p:spPr>
        <p:txBody>
          <a:bodyPr/>
          <a:lstStyle/>
          <a:p>
            <a:r>
              <a:rPr lang="en-US" dirty="0">
                <a:cs typeface="Arial"/>
              </a:rPr>
              <a:t>Example: Instruction Finetuning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73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id="{6F59C35B-A4A6-A311-856C-F83AD47F9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17826" cy="1325563"/>
          </a:xfrm>
        </p:spPr>
        <p:txBody>
          <a:bodyPr>
            <a:normAutofit/>
          </a:bodyPr>
          <a:lstStyle/>
          <a:p>
            <a:r>
              <a:rPr lang="fr-FR" sz="3600" dirty="0"/>
              <a:t>Différence entre le pré-entraînement et </a:t>
            </a:r>
            <a:r>
              <a:rPr lang="en-US" sz="3600" dirty="0"/>
              <a:t>le fine-tuning 1/2</a:t>
            </a:r>
          </a:p>
        </p:txBody>
      </p:sp>
      <p:graphicFrame>
        <p:nvGraphicFramePr>
          <p:cNvPr id="51" name="Content Placeholder 50">
            <a:extLst>
              <a:ext uri="{FF2B5EF4-FFF2-40B4-BE49-F238E27FC236}">
                <a16:creationId xmlns:a16="http://schemas.microsoft.com/office/drawing/2014/main" id="{763535F5-EB57-C09B-0AFB-A020B2CD2D0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11808091"/>
              </p:ext>
            </p:extLst>
          </p:nvPr>
        </p:nvGraphicFramePr>
        <p:xfrm>
          <a:off x="838200" y="1825625"/>
          <a:ext cx="5257800" cy="2661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39529">
                  <a:extLst>
                    <a:ext uri="{9D8B030D-6E8A-4147-A177-3AD203B41FA5}">
                      <a16:colId xmlns:a16="http://schemas.microsoft.com/office/drawing/2014/main" val="2518531736"/>
                    </a:ext>
                  </a:extLst>
                </a:gridCol>
                <a:gridCol w="1877961">
                  <a:extLst>
                    <a:ext uri="{9D8B030D-6E8A-4147-A177-3AD203B41FA5}">
                      <a16:colId xmlns:a16="http://schemas.microsoft.com/office/drawing/2014/main" val="2169159303"/>
                    </a:ext>
                  </a:extLst>
                </a:gridCol>
                <a:gridCol w="1740310">
                  <a:extLst>
                    <a:ext uri="{9D8B030D-6E8A-4147-A177-3AD203B41FA5}">
                      <a16:colId xmlns:a16="http://schemas.microsoft.com/office/drawing/2014/main" val="9938925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Pré-entrainement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Fine-tuning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9708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Temps d'entraînement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Semaines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Heures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30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Ressources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Milliers</a:t>
                      </a:r>
                      <a:r>
                        <a:rPr lang="en-US" dirty="0"/>
                        <a:t> de GPUs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Un ou quelques </a:t>
                      </a:r>
                      <a:r>
                        <a:rPr lang="fr-FR" dirty="0" err="1"/>
                        <a:t>GPUs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110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Terabytes </a:t>
                      </a:r>
                      <a:br>
                        <a:rPr lang="en-US" dirty="0"/>
                      </a:br>
                      <a:r>
                        <a:rPr lang="en-US" dirty="0"/>
                        <a:t>(e.g., </a:t>
                      </a:r>
                      <a:r>
                        <a:rPr lang="en-US" dirty="0">
                          <a:hlinkClick r:id="rId3"/>
                        </a:rPr>
                        <a:t>C4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hlinkClick r:id="rId4"/>
                        </a:rPr>
                        <a:t>Pile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100-1000 MB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318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Budget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 M</a:t>
                      </a:r>
                      <a:r>
                        <a:rPr lang="fr-FR" dirty="0" err="1"/>
                        <a:t>illions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 C</a:t>
                      </a:r>
                      <a:r>
                        <a:rPr lang="fr-FR" dirty="0" err="1"/>
                        <a:t>entaines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58705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35CAF8-A710-B747-F168-6EBD191E2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051546"/>
            <a:ext cx="2743200" cy="365125"/>
          </a:xfrm>
        </p:spPr>
        <p:txBody>
          <a:bodyPr/>
          <a:lstStyle/>
          <a:p>
            <a:fld id="{92ABD5A5-44E5-4DFB-933C-AF97E3A1C6A5}" type="slidenum">
              <a:rPr lang="en-US" smtClean="0"/>
              <a:t>9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4123959-059C-3610-A665-15A4992C8A9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8377091" y="2977787"/>
            <a:ext cx="1150367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937E8AA-5C2F-18D6-5AC8-0039F0DE5458}"/>
              </a:ext>
            </a:extLst>
          </p:cNvPr>
          <p:cNvSpPr/>
          <p:nvPr/>
        </p:nvSpPr>
        <p:spPr>
          <a:xfrm>
            <a:off x="6813761" y="2374339"/>
            <a:ext cx="1563330" cy="120689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>
                <a:latin typeface="Consolas" panose="020B0609020204030204" pitchFamily="49" charset="0"/>
              </a:rPr>
              <a:t>LLM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B5F278-73E4-2944-1DC9-6426B388ED07}"/>
              </a:ext>
            </a:extLst>
          </p:cNvPr>
          <p:cNvSpPr txBox="1"/>
          <p:nvPr/>
        </p:nvSpPr>
        <p:spPr>
          <a:xfrm>
            <a:off x="6469636" y="1879063"/>
            <a:ext cx="2251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Consolas" panose="020B0609020204030204" pitchFamily="49" charset="0"/>
              </a:rPr>
              <a:t>Pré-entrainement</a:t>
            </a:r>
          </a:p>
        </p:txBody>
      </p:sp>
      <p:pic>
        <p:nvPicPr>
          <p:cNvPr id="14" name="Picture 13" descr="A black and white logo&#10;&#10;Description automatically generated">
            <a:extLst>
              <a:ext uri="{FF2B5EF4-FFF2-40B4-BE49-F238E27FC236}">
                <a16:creationId xmlns:a16="http://schemas.microsoft.com/office/drawing/2014/main" id="{175010C6-8B5D-2D48-BF30-2DC2EC311F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041464" y="4246520"/>
            <a:ext cx="1107923" cy="1168135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7935196-E057-21D5-AE97-0A5791F012BF}"/>
              </a:ext>
            </a:extLst>
          </p:cNvPr>
          <p:cNvCxnSpPr>
            <a:cxnSpLocks/>
            <a:stCxn id="14" idx="0"/>
            <a:endCxn id="6" idx="2"/>
          </p:cNvCxnSpPr>
          <p:nvPr/>
        </p:nvCxnSpPr>
        <p:spPr>
          <a:xfrm flipV="1">
            <a:off x="7595426" y="3581235"/>
            <a:ext cx="0" cy="665285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FF6CD32-3302-794B-8627-BF009F11D65B}"/>
              </a:ext>
            </a:extLst>
          </p:cNvPr>
          <p:cNvSpPr/>
          <p:nvPr/>
        </p:nvSpPr>
        <p:spPr>
          <a:xfrm>
            <a:off x="9527458" y="2374339"/>
            <a:ext cx="1563329" cy="120689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Consolas" panose="020B0609020204030204" pitchFamily="49" charset="0"/>
              </a:rPr>
              <a:t>LLM</a:t>
            </a:r>
          </a:p>
          <a:p>
            <a:pPr algn="ctr"/>
            <a:r>
              <a:rPr lang="en-US" sz="1400" dirty="0" err="1">
                <a:latin typeface="Consolas" panose="020B0609020204030204" pitchFamily="49" charset="0"/>
              </a:rPr>
              <a:t>Pr</a:t>
            </a:r>
            <a:r>
              <a:rPr lang="fr-FR" sz="1400" dirty="0">
                <a:latin typeface="Consolas" panose="020B0609020204030204" pitchFamily="49" charset="0"/>
              </a:rPr>
              <a:t>é</a:t>
            </a:r>
            <a:r>
              <a:rPr lang="en-US" sz="1400" dirty="0">
                <a:latin typeface="Consolas" panose="020B0609020204030204" pitchFamily="49" charset="0"/>
              </a:rPr>
              <a:t>-entrain</a:t>
            </a:r>
            <a:r>
              <a:rPr lang="fr-FR" sz="1400" dirty="0">
                <a:latin typeface="Consolas" panose="020B0609020204030204" pitchFamily="49" charset="0"/>
              </a:rPr>
              <a:t>é</a:t>
            </a:r>
            <a:endParaRPr lang="en-US" sz="1400" dirty="0">
              <a:latin typeface="Consolas" panose="020B0609020204030204" pitchFamily="49" charset="0"/>
            </a:endParaRPr>
          </a:p>
        </p:txBody>
      </p:sp>
      <p:pic>
        <p:nvPicPr>
          <p:cNvPr id="17" name="Picture 16" descr="A white paper with black lines&#10;&#10;Description automatically generated">
            <a:extLst>
              <a:ext uri="{FF2B5EF4-FFF2-40B4-BE49-F238E27FC236}">
                <a16:creationId xmlns:a16="http://schemas.microsoft.com/office/drawing/2014/main" id="{07212E30-15D7-C326-B60B-A1D8128315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645445" y="4103892"/>
            <a:ext cx="1327355" cy="1310763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6904FC-0521-C8DF-A84A-0A3F54FCE9D3}"/>
              </a:ext>
            </a:extLst>
          </p:cNvPr>
          <p:cNvCxnSpPr>
            <a:cxnSpLocks/>
            <a:stCxn id="17" idx="0"/>
            <a:endCxn id="7" idx="2"/>
          </p:cNvCxnSpPr>
          <p:nvPr/>
        </p:nvCxnSpPr>
        <p:spPr>
          <a:xfrm flipV="1">
            <a:off x="10309123" y="3581235"/>
            <a:ext cx="0" cy="522657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75536DC-8F6F-C6DB-9EDF-9932F5CCF4DE}"/>
              </a:ext>
            </a:extLst>
          </p:cNvPr>
          <p:cNvSpPr txBox="1"/>
          <p:nvPr/>
        </p:nvSpPr>
        <p:spPr>
          <a:xfrm>
            <a:off x="9537290" y="1879063"/>
            <a:ext cx="1563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</a:rPr>
              <a:t>Fine-tuning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2D3DF59-DEF1-5DA3-E486-C68851ED15FA}"/>
              </a:ext>
            </a:extLst>
          </p:cNvPr>
          <p:cNvSpPr txBox="1"/>
          <p:nvPr/>
        </p:nvSpPr>
        <p:spPr>
          <a:xfrm>
            <a:off x="6575330" y="5479775"/>
            <a:ext cx="21458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vastes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datasets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et beaucoup de puissance de calcul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3098CED-0931-EA33-B341-7808C1C4D025}"/>
              </a:ext>
            </a:extLst>
          </p:cNvPr>
          <p:cNvSpPr txBox="1"/>
          <p:nvPr/>
        </p:nvSpPr>
        <p:spPr>
          <a:xfrm>
            <a:off x="9395953" y="5475647"/>
            <a:ext cx="1826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Petit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et un ou quelques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GPUs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144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1825</Words>
  <Application>Microsoft Office PowerPoint</Application>
  <PresentationFormat>Grand écran</PresentationFormat>
  <Paragraphs>305</Paragraphs>
  <Slides>34</Slides>
  <Notes>5</Notes>
  <HiddenSlides>2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Consolas</vt:lpstr>
      <vt:lpstr>Wingdings</vt:lpstr>
      <vt:lpstr>Office Theme</vt:lpstr>
      <vt:lpstr>Fine-tuning de Large Language Models</vt:lpstr>
      <vt:lpstr>Agenda</vt:lpstr>
      <vt:lpstr>Introduction au fine-tuning des LLMs</vt:lpstr>
      <vt:lpstr>Apprentissage Zero/One/Few-shot</vt:lpstr>
      <vt:lpstr>Qu'est-ce que le fine-tuning?</vt:lpstr>
      <vt:lpstr>Quand devez-vous faire le fine-tuning?</vt:lpstr>
      <vt:lpstr>Impact du fine-tuning sur le modèle</vt:lpstr>
      <vt:lpstr>Example: Instruction Finetuning</vt:lpstr>
      <vt:lpstr>Différence entre le pré-entraînement et le fine-tuning 1/2</vt:lpstr>
      <vt:lpstr>Présentation PowerPoint</vt:lpstr>
      <vt:lpstr>Différence entre le pré-entraînement et le fine-tuning 2/2</vt:lpstr>
      <vt:lpstr>LLMs open-source pré-entrainés</vt:lpstr>
      <vt:lpstr>Bibliothèques pour le fine-tuning</vt:lpstr>
      <vt:lpstr>Fine-tuning supervisé dans le cloud</vt:lpstr>
      <vt:lpstr>Matériel pour les besoins industriels</vt:lpstr>
      <vt:lpstr>Dataset preparation</vt:lpstr>
      <vt:lpstr>Méthodes de fine-tuning</vt:lpstr>
      <vt:lpstr>Full Fine-Tuning est coûteux</vt:lpstr>
      <vt:lpstr>Parameter Efficient Fine-tuning (PEFT)</vt:lpstr>
      <vt:lpstr>Parameter Efficient Fine-tuning (PEFT)</vt:lpstr>
      <vt:lpstr>Parameter Efficient Fine-tuning (PEFT)</vt:lpstr>
      <vt:lpstr>LoRA et QLoRA pour la sélection des coefficients</vt:lpstr>
      <vt:lpstr>LoRA</vt:lpstr>
      <vt:lpstr>LoRA: Low Rank Adaptation</vt:lpstr>
      <vt:lpstr>Présentation PowerPoint</vt:lpstr>
      <vt:lpstr>LoRA: Low Rank Adaptation</vt:lpstr>
      <vt:lpstr>LoRA: Low Rank Adaptation</vt:lpstr>
      <vt:lpstr>LoRA: Low Rank Adaptation</vt:lpstr>
      <vt:lpstr>QLoRA</vt:lpstr>
      <vt:lpstr>QLoRA : LoRA + quantification du modèle</vt:lpstr>
      <vt:lpstr>Quantification du modèle</vt:lpstr>
      <vt:lpstr>Quantification du modèle</vt:lpstr>
      <vt:lpstr>Formation pratique et mise en œuvre</vt:lpstr>
      <vt:lpstr>Planning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Fine-tuning Large Language Model</dc:title>
  <dc:creator>Dmitry Balabka</dc:creator>
  <cp:lastModifiedBy>Hashem Ghanem</cp:lastModifiedBy>
  <cp:revision>12</cp:revision>
  <dcterms:created xsi:type="dcterms:W3CDTF">2024-02-22T15:21:06Z</dcterms:created>
  <dcterms:modified xsi:type="dcterms:W3CDTF">2025-01-05T16:18:49Z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a508f1f-9d44-42cd-8a20-925c1afed930_Enabled">
    <vt:lpwstr>true</vt:lpwstr>
  </property>
  <property fmtid="{D5CDD505-2E9C-101B-9397-08002B2CF9AE}" pid="3" name="MSIP_Label_4a508f1f-9d44-42cd-8a20-925c1afed930_SetDate">
    <vt:lpwstr>2024-12-28T17:51:09Z</vt:lpwstr>
  </property>
  <property fmtid="{D5CDD505-2E9C-101B-9397-08002B2CF9AE}" pid="4" name="MSIP_Label_4a508f1f-9d44-42cd-8a20-925c1afed930_Method">
    <vt:lpwstr>Standard</vt:lpwstr>
  </property>
  <property fmtid="{D5CDD505-2E9C-101B-9397-08002B2CF9AE}" pid="5" name="MSIP_Label_4a508f1f-9d44-42cd-8a20-925c1afed930_Name">
    <vt:lpwstr>Expleo Public</vt:lpwstr>
  </property>
  <property fmtid="{D5CDD505-2E9C-101B-9397-08002B2CF9AE}" pid="6" name="MSIP_Label_4a508f1f-9d44-42cd-8a20-925c1afed930_SiteId">
    <vt:lpwstr>3b0e7247-e0d5-44bf-8ed1-d01b18d16ca2</vt:lpwstr>
  </property>
  <property fmtid="{D5CDD505-2E9C-101B-9397-08002B2CF9AE}" pid="7" name="MSIP_Label_4a508f1f-9d44-42cd-8a20-925c1afed930_ActionId">
    <vt:lpwstr>55fc052c-b104-451a-863b-2e8986ef209a</vt:lpwstr>
  </property>
  <property fmtid="{D5CDD505-2E9C-101B-9397-08002B2CF9AE}" pid="8" name="MSIP_Label_4a508f1f-9d44-42cd-8a20-925c1afed930_ContentBits">
    <vt:lpwstr>0</vt:lpwstr>
  </property>
</Properties>
</file>

<file path=docProps/thumbnail.jpeg>
</file>